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6" r:id="rId46"/>
    <p:sldId id="317" r:id="rId47"/>
    <p:sldId id="318" r:id="rId48"/>
    <p:sldId id="319" r:id="rId49"/>
    <p:sldId id="320" r:id="rId50"/>
    <p:sldId id="321" r:id="rId51"/>
    <p:sldId id="322" r:id="rId52"/>
    <p:sldId id="323" r:id="rId53"/>
    <p:sldId id="324" r:id="rId54"/>
    <p:sldId id="325" r:id="rId55"/>
    <p:sldId id="326" r:id="rId56"/>
    <p:sldId id="327" r:id="rId57"/>
    <p:sldId id="328" r:id="rId58"/>
    <p:sldId id="329" r:id="rId59"/>
    <p:sldId id="330" r:id="rId60"/>
    <p:sldId id="331" r:id="rId61"/>
    <p:sldId id="332" r:id="rId62"/>
    <p:sldId id="333" r:id="rId63"/>
    <p:sldId id="334" r:id="rId6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6EA"/>
    <a:srgbClr val="E4F8F8"/>
    <a:srgbClr val="E6F5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99EAA-351E-4798-97F8-0E61D6E3041C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CFF60-EA46-4D7F-9201-33E21905F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3F1D5-8CF9-4C6E-B31A-2E703906FDB7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CC84-C47C-4BCF-86B6-E31FD137F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9711C-E979-47BA-9066-45916EEE1903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58AE0-D821-4DD4-AC22-07E7252DB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FFC81-3AE1-4E5D-97E1-481A00F76445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FCCEE-1C35-4585-9AD9-9B966D459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D0486-DEAE-4391-9BFC-60BA2DAE1E5A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D276C-9DA6-42F0-8D2E-1BDACF77D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24CD1-E4D7-42FE-A514-33B82EDFF366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85C-2F6A-4B05-89C1-A0447FF7D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9226B-4885-4ADD-9017-8DC3A644FECC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5671C-194F-4B83-BC0D-221178495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47E8-3AC4-4B55-B4B5-79F36630ACF8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D262A-E00F-4C78-BBA5-93B330183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21FC9-4CBE-4635-A647-BC8BE09F86C8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1FAE1-9D7B-4C1B-AA2D-C7F6D2ACE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E60F8-94D7-4117-ABF8-76ADB0D9B77C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CDA48-D2E5-4B4F-AED1-1E3D25A51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AB447-0724-4E2F-8DF0-9E98D8007685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A5D4A-2FA5-4F4D-AA31-C099D8A8E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4F8F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D2E6AC-4936-4B94-82F1-BF36F43E6ADB}" type="datetimeFigureOut">
              <a:rPr lang="ru-RU"/>
              <a:pPr>
                <a:defRPr/>
              </a:pPr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77FB74-5F2C-46BD-8BF7-BEBBC12D9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0"/>
            <a:ext cx="7772400" cy="1500188"/>
          </a:xfrm>
          <a:solidFill>
            <a:srgbClr val="0070C0"/>
          </a:solidFill>
          <a:ln>
            <a:solidFill>
              <a:srgbClr val="00B05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ВЕТЕРИНАРНАЯ СЛУЖБА </a:t>
            </a:r>
            <a:b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ХАНТЫ – МАНСИЙСКОГО АВТОНОМНОГО </a:t>
            </a:r>
            <a:b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ОКРУГА - ЮГРЫ</a:t>
            </a:r>
            <a:endParaRPr lang="ru-RU" sz="2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571625"/>
            <a:ext cx="8643938" cy="1428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ИТОГИ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РАБОТЫ ПО ПРОФИЛАКТИКЕ И ЛИКВИДАЦИИ ЛЕЙКОЗА КРУПНОГО РОГАТОГО СКОТА В ХАНТЫ – МАНСИЙСКОМ АВТОНОМНОМ ОКРУГЕ – ЮГРЕ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2002-2010 </a:t>
            </a:r>
            <a:r>
              <a:rPr lang="en-US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гг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6" name="Picture 5" descr="C:\Documents and Settings\MuzafinSR\Мои документы\Мои рисунки\hantmana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9400" y="0"/>
            <a:ext cx="12446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 descr="C:\Documents and Settings\MuzafinSR\Рабочий стол\ВДНХ\Новая папка\эмблема после прав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28750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4" descr="C:\Documents and Settings\MuzafinSR\Мои документы\ФОТО Управления\УПРАВЛЕНИЕ\IMGA01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2928938"/>
            <a:ext cx="7643812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85750"/>
            <a:ext cx="8572500" cy="60023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При невозможности быстрого исследования сыворотку замораживают или консервируют. Сыворотку получают из крови исследуемого животного в количестве 2-3 мл и направляют в лабораторию с сопроводительным документом, в котором указывают название хозяйства, номер, возраст, пол, породу животного.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Первичный диагноз в благополучном по лейкозу хозяйстве устанавливается на основании положительных результатов серологического и гематологического или патоморфологического исследований. Больными признают РИД + животных, у которых при однократном гематологическом исследовании установлены изменения, характерные для данной болезни по «лейкозному ключу». Животных, положительно реагирующих  РИД, но не имеющих клинико-гематологических изменений, характерных для лейкоза, относят к группе повышенного риска заболевания лейкозом.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57188" y="642938"/>
            <a:ext cx="8501062" cy="50165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3200" b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Хозяйства, в том числе хозяйства граждан, в которых установлено заболевание животных лейкозом, по представлению главного государственного инспектора района (города) решением местной администрации объявляют не благополучными и вводят в них комплекс ограничений, препятствующих распространению инфекции. Одновременно утверждается комплексный план оздоровления неблагополучного хозяйства, фермы, стада.</a:t>
            </a:r>
            <a:endParaRPr lang="ru-RU" sz="3200" b="1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307349" y="571480"/>
            <a:ext cx="8308869" cy="6286520"/>
            <a:chOff x="2153" y="454"/>
            <a:chExt cx="8035" cy="657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38948" name="AutoShape 36"/>
            <p:cNvSpPr>
              <a:spLocks noChangeAspect="1" noChangeArrowheads="1"/>
            </p:cNvSpPr>
            <p:nvPr/>
          </p:nvSpPr>
          <p:spPr bwMode="auto">
            <a:xfrm>
              <a:off x="2153" y="454"/>
              <a:ext cx="8035" cy="6570"/>
            </a:xfrm>
            <a:prstGeom prst="rect">
              <a:avLst/>
            </a:prstGeom>
            <a:grpFill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47" name="Text Box 35"/>
            <p:cNvSpPr txBox="1">
              <a:spLocks noChangeArrowheads="1"/>
            </p:cNvSpPr>
            <p:nvPr/>
          </p:nvSpPr>
          <p:spPr bwMode="auto">
            <a:xfrm>
              <a:off x="2222" y="4261"/>
              <a:ext cx="1695" cy="87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indent="6350" algn="ctr">
                <a:defRPr/>
              </a:pPr>
              <a:r>
                <a:rPr lang="ru-RU" sz="1100" dirty="0" err="1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Гематологически</a:t>
              </a:r>
              <a:r>
                <a:rPr lang="ru-RU" sz="1100" dirty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отрицательных исследуют повторно два раза в год</a:t>
              </a:r>
              <a:endParaRPr lang="ru-RU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38946" name="Text Box 34"/>
            <p:cNvSpPr txBox="1">
              <a:spLocks noChangeArrowheads="1"/>
            </p:cNvSpPr>
            <p:nvPr/>
          </p:nvSpPr>
          <p:spPr bwMode="auto">
            <a:xfrm>
              <a:off x="6034" y="4655"/>
              <a:ext cx="1695" cy="87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indent="6350" algn="ctr">
                <a:defRPr/>
              </a:pPr>
              <a:r>
                <a:rPr lang="ru-RU" sz="1100" dirty="0" err="1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Гематологически</a:t>
              </a:r>
              <a:r>
                <a:rPr lang="ru-RU" sz="1100" dirty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положительных (больных лейкозом) сдают на убой</a:t>
              </a:r>
              <a:endParaRPr lang="ru-RU" sz="900" dirty="0">
                <a:solidFill>
                  <a:srgbClr val="C00000"/>
                </a:solidFill>
                <a:latin typeface="Arial" pitchFamily="34" charset="0"/>
              </a:endParaRPr>
            </a:p>
            <a:p>
              <a:pPr indent="269875" algn="just" eaLnBrk="0" hangingPunct="0">
                <a:defRPr/>
              </a:pPr>
              <a:r>
                <a:rPr lang="ru-RU" sz="1100" dirty="0">
                  <a:solidFill>
                    <a:srgbClr val="C00000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       </a:t>
              </a:r>
              <a:endParaRPr lang="ru-RU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38945" name="Text Box 33"/>
            <p:cNvSpPr txBox="1">
              <a:spLocks noChangeArrowheads="1"/>
            </p:cNvSpPr>
            <p:nvPr/>
          </p:nvSpPr>
          <p:spPr bwMode="auto">
            <a:xfrm>
              <a:off x="4661" y="2771"/>
              <a:ext cx="3247" cy="29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indent="6350" algn="ctr">
                <a:defRPr/>
              </a:pPr>
              <a:r>
                <a:rPr lang="ru-RU" sz="1100" dirty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Серологическое исследование  РИД</a:t>
              </a:r>
              <a:endParaRPr lang="ru-RU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38944" name="Text Box 32"/>
            <p:cNvSpPr txBox="1">
              <a:spLocks noChangeArrowheads="1"/>
            </p:cNvSpPr>
            <p:nvPr/>
          </p:nvSpPr>
          <p:spPr bwMode="auto">
            <a:xfrm>
              <a:off x="4778" y="1872"/>
              <a:ext cx="2971" cy="49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indent="6350" algn="ctr">
                <a:defRPr/>
              </a:pPr>
              <a:r>
                <a:rPr lang="ru-RU" sz="1200" dirty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Крупный рогатый скот с шести месяцев и старше</a:t>
              </a:r>
              <a:endParaRPr lang="ru-RU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38943" name="Text Box 31"/>
            <p:cNvSpPr txBox="1">
              <a:spLocks noChangeArrowheads="1"/>
            </p:cNvSpPr>
            <p:nvPr/>
          </p:nvSpPr>
          <p:spPr bwMode="auto">
            <a:xfrm>
              <a:off x="5953" y="5979"/>
              <a:ext cx="3106" cy="6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indent="6350" algn="ctr">
                <a:defRPr/>
              </a:pPr>
              <a:r>
                <a:rPr lang="ru-RU" sz="1100" dirty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При первичном установлении диагноза на лейкоз в хозяйстве патологический материал подвергают гистологическому исследованию</a:t>
              </a:r>
              <a:endParaRPr lang="ru-RU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38942" name="Text Box 30"/>
            <p:cNvSpPr txBox="1">
              <a:spLocks noChangeArrowheads="1"/>
            </p:cNvSpPr>
            <p:nvPr/>
          </p:nvSpPr>
          <p:spPr bwMode="auto">
            <a:xfrm>
              <a:off x="2222" y="3291"/>
              <a:ext cx="3107" cy="52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indent="6350" algn="ctr">
                <a:defRPr/>
              </a:pPr>
              <a:r>
                <a:rPr lang="ru-RU" sz="1100" dirty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Инфицированных животных старше двух лет исследуют клинически и </a:t>
              </a:r>
              <a:r>
                <a:rPr lang="ru-RU" sz="1100" dirty="0" err="1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гематологически</a:t>
              </a:r>
              <a:endParaRPr lang="ru-RU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38941" name="Text Box 29"/>
            <p:cNvSpPr txBox="1">
              <a:spLocks noChangeArrowheads="1"/>
            </p:cNvSpPr>
            <p:nvPr/>
          </p:nvSpPr>
          <p:spPr bwMode="auto">
            <a:xfrm>
              <a:off x="4087" y="4261"/>
              <a:ext cx="1695" cy="87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indent="269875" algn="ctr">
                <a:defRPr/>
              </a:pPr>
              <a:r>
                <a:rPr lang="ru-RU" sz="1100" dirty="0" err="1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Гематологически</a:t>
              </a:r>
              <a:r>
                <a:rPr lang="ru-RU" sz="1100" dirty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подозрительных исследуют повторно через два месяца</a:t>
              </a:r>
              <a:endParaRPr lang="ru-RU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38940" name="Text Box 28"/>
            <p:cNvSpPr txBox="1">
              <a:spLocks noChangeArrowheads="1"/>
            </p:cNvSpPr>
            <p:nvPr/>
          </p:nvSpPr>
          <p:spPr bwMode="auto">
            <a:xfrm>
              <a:off x="7935" y="3291"/>
              <a:ext cx="2121" cy="6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indent="269875" algn="ctr">
                <a:defRPr/>
              </a:pPr>
              <a:r>
                <a:rPr lang="ru-RU" sz="1100" dirty="0">
                  <a:solidFill>
                    <a:srgbClr val="C0000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Здоровых животных исследуют  РИД 1 раз в 3 месяца (в оздоровляемом стаде)</a:t>
              </a:r>
              <a:endParaRPr lang="ru-RU" dirty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38939" name="Oval 27"/>
            <p:cNvSpPr>
              <a:spLocks noChangeArrowheads="1"/>
            </p:cNvSpPr>
            <p:nvPr/>
          </p:nvSpPr>
          <p:spPr bwMode="auto">
            <a:xfrm>
              <a:off x="3070" y="1587"/>
              <a:ext cx="1411" cy="1394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8" name="Oval 26"/>
            <p:cNvSpPr>
              <a:spLocks noChangeArrowheads="1"/>
            </p:cNvSpPr>
            <p:nvPr/>
          </p:nvSpPr>
          <p:spPr bwMode="auto">
            <a:xfrm>
              <a:off x="4058" y="1866"/>
              <a:ext cx="282" cy="274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7" name="Oval 25"/>
            <p:cNvSpPr>
              <a:spLocks noChangeArrowheads="1"/>
            </p:cNvSpPr>
            <p:nvPr/>
          </p:nvSpPr>
          <p:spPr bwMode="auto">
            <a:xfrm>
              <a:off x="3634" y="1587"/>
              <a:ext cx="281" cy="281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6" name="Oval 24"/>
            <p:cNvSpPr>
              <a:spLocks noChangeArrowheads="1"/>
            </p:cNvSpPr>
            <p:nvPr/>
          </p:nvSpPr>
          <p:spPr bwMode="auto">
            <a:xfrm>
              <a:off x="3211" y="1866"/>
              <a:ext cx="283" cy="279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5" name="Oval 23"/>
            <p:cNvSpPr>
              <a:spLocks noChangeArrowheads="1"/>
            </p:cNvSpPr>
            <p:nvPr/>
          </p:nvSpPr>
          <p:spPr bwMode="auto">
            <a:xfrm>
              <a:off x="4058" y="2424"/>
              <a:ext cx="283" cy="274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4" name="Oval 22"/>
            <p:cNvSpPr>
              <a:spLocks noChangeArrowheads="1"/>
            </p:cNvSpPr>
            <p:nvPr/>
          </p:nvSpPr>
          <p:spPr bwMode="auto">
            <a:xfrm>
              <a:off x="3211" y="2424"/>
              <a:ext cx="283" cy="278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3" name="Oval 21"/>
            <p:cNvSpPr>
              <a:spLocks noChangeArrowheads="1"/>
            </p:cNvSpPr>
            <p:nvPr/>
          </p:nvSpPr>
          <p:spPr bwMode="auto">
            <a:xfrm>
              <a:off x="3634" y="2702"/>
              <a:ext cx="282" cy="280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2" name="AutoShape 20"/>
            <p:cNvSpPr>
              <a:spLocks noChangeArrowheads="1"/>
            </p:cNvSpPr>
            <p:nvPr/>
          </p:nvSpPr>
          <p:spPr bwMode="auto">
            <a:xfrm>
              <a:off x="3352" y="2006"/>
              <a:ext cx="847" cy="553"/>
            </a:xfrm>
            <a:prstGeom prst="hexagon">
              <a:avLst>
                <a:gd name="adj" fmla="val 38291"/>
                <a:gd name="vf" fmla="val 115470"/>
              </a:avLst>
            </a:prstGeom>
            <a:grpFill/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1" name="Oval 19"/>
            <p:cNvSpPr>
              <a:spLocks noChangeArrowheads="1"/>
            </p:cNvSpPr>
            <p:nvPr/>
          </p:nvSpPr>
          <p:spPr bwMode="auto">
            <a:xfrm>
              <a:off x="3634" y="2145"/>
              <a:ext cx="280" cy="279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30" name="Oval 18"/>
            <p:cNvSpPr>
              <a:spLocks noChangeArrowheads="1"/>
            </p:cNvSpPr>
            <p:nvPr/>
          </p:nvSpPr>
          <p:spPr bwMode="auto">
            <a:xfrm>
              <a:off x="8011" y="1587"/>
              <a:ext cx="1411" cy="139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9" name="Oval 17"/>
            <p:cNvSpPr>
              <a:spLocks noChangeArrowheads="1"/>
            </p:cNvSpPr>
            <p:nvPr/>
          </p:nvSpPr>
          <p:spPr bwMode="auto">
            <a:xfrm>
              <a:off x="9000" y="1866"/>
              <a:ext cx="283" cy="274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8" name="Oval 16"/>
            <p:cNvSpPr>
              <a:spLocks noChangeArrowheads="1"/>
            </p:cNvSpPr>
            <p:nvPr/>
          </p:nvSpPr>
          <p:spPr bwMode="auto">
            <a:xfrm>
              <a:off x="8576" y="1586"/>
              <a:ext cx="280" cy="281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7" name="Oval 15"/>
            <p:cNvSpPr>
              <a:spLocks noChangeArrowheads="1"/>
            </p:cNvSpPr>
            <p:nvPr/>
          </p:nvSpPr>
          <p:spPr bwMode="auto">
            <a:xfrm>
              <a:off x="8150" y="1862"/>
              <a:ext cx="284" cy="278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6" name="Oval 14"/>
            <p:cNvSpPr>
              <a:spLocks noChangeArrowheads="1"/>
            </p:cNvSpPr>
            <p:nvPr/>
          </p:nvSpPr>
          <p:spPr bwMode="auto">
            <a:xfrm>
              <a:off x="9000" y="2424"/>
              <a:ext cx="283" cy="274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5" name="Oval 13"/>
            <p:cNvSpPr>
              <a:spLocks noChangeArrowheads="1"/>
            </p:cNvSpPr>
            <p:nvPr/>
          </p:nvSpPr>
          <p:spPr bwMode="auto">
            <a:xfrm>
              <a:off x="8153" y="2424"/>
              <a:ext cx="283" cy="278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4" name="Oval 12"/>
            <p:cNvSpPr>
              <a:spLocks noChangeArrowheads="1"/>
            </p:cNvSpPr>
            <p:nvPr/>
          </p:nvSpPr>
          <p:spPr bwMode="auto">
            <a:xfrm>
              <a:off x="8576" y="2702"/>
              <a:ext cx="282" cy="280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3" name="Oval 11"/>
            <p:cNvSpPr>
              <a:spLocks noChangeArrowheads="1"/>
            </p:cNvSpPr>
            <p:nvPr/>
          </p:nvSpPr>
          <p:spPr bwMode="auto">
            <a:xfrm>
              <a:off x="8576" y="2145"/>
              <a:ext cx="280" cy="279"/>
            </a:xfrm>
            <a:prstGeom prst="ellips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2" name="Line 10"/>
            <p:cNvSpPr>
              <a:spLocks noChangeShapeType="1"/>
            </p:cNvSpPr>
            <p:nvPr/>
          </p:nvSpPr>
          <p:spPr bwMode="auto">
            <a:xfrm>
              <a:off x="8434" y="2563"/>
              <a:ext cx="565" cy="0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1" name="Line 9"/>
            <p:cNvSpPr>
              <a:spLocks noChangeShapeType="1"/>
            </p:cNvSpPr>
            <p:nvPr/>
          </p:nvSpPr>
          <p:spPr bwMode="auto">
            <a:xfrm>
              <a:off x="8434" y="2006"/>
              <a:ext cx="565" cy="0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20" name="Line 8"/>
            <p:cNvSpPr>
              <a:spLocks noChangeShapeType="1"/>
            </p:cNvSpPr>
            <p:nvPr/>
          </p:nvSpPr>
          <p:spPr bwMode="auto">
            <a:xfrm flipH="1">
              <a:off x="3189" y="3814"/>
              <a:ext cx="24" cy="425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19" name="Line 7"/>
            <p:cNvSpPr>
              <a:spLocks noChangeShapeType="1"/>
            </p:cNvSpPr>
            <p:nvPr/>
          </p:nvSpPr>
          <p:spPr bwMode="auto">
            <a:xfrm>
              <a:off x="4640" y="3814"/>
              <a:ext cx="1" cy="42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18" name="Line 6"/>
            <p:cNvSpPr>
              <a:spLocks noChangeShapeType="1"/>
            </p:cNvSpPr>
            <p:nvPr/>
          </p:nvSpPr>
          <p:spPr bwMode="auto">
            <a:xfrm>
              <a:off x="5329" y="3817"/>
              <a:ext cx="1270" cy="836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17" name="Line 5"/>
            <p:cNvSpPr>
              <a:spLocks noChangeShapeType="1"/>
            </p:cNvSpPr>
            <p:nvPr/>
          </p:nvSpPr>
          <p:spPr bwMode="auto">
            <a:xfrm>
              <a:off x="3775" y="2981"/>
              <a:ext cx="1" cy="279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16" name="Line 4"/>
            <p:cNvSpPr>
              <a:spLocks noChangeShapeType="1"/>
            </p:cNvSpPr>
            <p:nvPr/>
          </p:nvSpPr>
          <p:spPr bwMode="auto">
            <a:xfrm>
              <a:off x="8717" y="2981"/>
              <a:ext cx="1" cy="279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15" name="Line 3"/>
            <p:cNvSpPr>
              <a:spLocks noChangeShapeType="1"/>
            </p:cNvSpPr>
            <p:nvPr/>
          </p:nvSpPr>
          <p:spPr bwMode="auto">
            <a:xfrm>
              <a:off x="6223" y="2330"/>
              <a:ext cx="1" cy="418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38914" name="Line 2"/>
            <p:cNvSpPr>
              <a:spLocks noChangeShapeType="1"/>
            </p:cNvSpPr>
            <p:nvPr/>
          </p:nvSpPr>
          <p:spPr bwMode="auto">
            <a:xfrm>
              <a:off x="6920" y="5531"/>
              <a:ext cx="1" cy="42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C00000"/>
                </a:solidFill>
                <a:latin typeface="+mn-lt"/>
              </a:endParaRPr>
            </a:p>
          </p:txBody>
        </p:sp>
      </p:grpSp>
      <p:sp>
        <p:nvSpPr>
          <p:cNvPr id="38949" name="Rectangle 37"/>
          <p:cNvSpPr>
            <a:spLocks noChangeArrowheads="1"/>
          </p:cNvSpPr>
          <p:nvPr/>
        </p:nvSpPr>
        <p:spPr bwMode="auto">
          <a:xfrm>
            <a:off x="0" y="0"/>
            <a:ext cx="91440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630039" rIns="358662">
            <a:spAutoFit/>
          </a:bodyPr>
          <a:lstStyle/>
          <a:p>
            <a:pPr indent="269875" algn="ctr">
              <a:defRPr/>
            </a:pPr>
            <a:r>
              <a:rPr lang="ru-RU" sz="2000" b="1" u="sng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Схема </a:t>
            </a:r>
            <a:br>
              <a:rPr lang="ru-RU" sz="2000" b="1" u="sng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sz="2000" b="1" u="sng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последовательности диагностических исследований</a:t>
            </a:r>
            <a:br>
              <a:rPr lang="ru-RU" sz="2000" b="1" u="sng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sz="2000" b="1" u="sng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на лейкоз крупного рогатого скота в Ханты-Мансийском автономном округе</a:t>
            </a:r>
            <a:endParaRPr lang="ru-RU" sz="2000" u="sng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269875" eaLnBrk="0" hangingPunct="0">
              <a:defRPr/>
            </a:pPr>
            <a:endParaRPr lang="ru-RU"/>
          </a:p>
        </p:txBody>
      </p:sp>
      <p:sp>
        <p:nvSpPr>
          <p:cNvPr id="21508" name="Rectangle 46"/>
          <p:cNvSpPr>
            <a:spLocks noChangeArrowheads="1"/>
          </p:cNvSpPr>
          <p:nvPr/>
        </p:nvSpPr>
        <p:spPr bwMode="auto">
          <a:xfrm>
            <a:off x="0" y="584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Verdana" pitchFamily="34" charset="0"/>
                <a:cs typeface="Times New Roman" pitchFamily="18" charset="0"/>
              </a:rPr>
              <a:t/>
            </a:r>
            <a:br>
              <a:rPr lang="ru-RU" sz="1200">
                <a:latin typeface="Verdana" pitchFamily="34" charset="0"/>
                <a:cs typeface="Times New Roman" pitchFamily="18" charset="0"/>
              </a:rPr>
            </a:b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50" y="214313"/>
            <a:ext cx="8572500" cy="63706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ctr">
              <a:defRPr/>
            </a:pPr>
            <a:r>
              <a:rPr lang="ru-RU" sz="2400" b="1" u="sng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Особенности распространения инфекции ВЛКРС</a:t>
            </a:r>
            <a:br>
              <a:rPr lang="ru-RU" sz="2400" b="1" u="sng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2400" b="1" u="sng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и лейкоза крупного рогатого скота в  Ханты-Мансийском</a:t>
            </a:r>
            <a:br>
              <a:rPr lang="ru-RU" sz="2400" b="1" u="sng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</a:br>
            <a:r>
              <a:rPr lang="ru-RU" sz="2400" b="1" u="sng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автономном округе – Югре</a:t>
            </a:r>
            <a:endParaRPr lang="ru-RU" sz="2400" u="sng">
              <a:solidFill>
                <a:srgbClr val="C00000"/>
              </a:solidFill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 результатам диагностических исследований окружной и межрайонной ветеринарных лабораторий, а также на базе ГНУ «Институт экспериментальной ветеринарии Сибири и Дальнего Востока Россельхозакадемии» (г. Новосибирск) было установлено, что из группы гемобластозов в хозяйствах Ханты-Мансийского автономного округа – Югры наиболее широкое распространение получил лейкоз крупного рогатого скота. </a:t>
            </a: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Особую опасность, как источник инфекции и получения продуктов животного происхождения, представляет гематологически больной скот. По результатам гематологического исследования в 2000 г. в округе выявлено 129 больных и 545 подозреваемых в заболевании лейкозом животных. За этот же период времени по причине лейкоза было убито 260 голов крупного рогатого скота старше 2-х лет.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50" y="142875"/>
            <a:ext cx="8572500" cy="6715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2003 г. в округе зарегистрировано 26 неблагополучных по лейкозу пунктов, в которых выявлено 1927 инфицированных вирусом лейкоза животных. В 71 пункте регистрируются животные, инфицированные ВЛКРС, без гематологического подтверждения болезни.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Средний показатель инфицированности крупного рогатого скота вирусом лейкоза по округу составил 11%, а в отдельных хозяйствах Сургутского, Нефтеюганского, Нижневартовского районов показатель инфицированности достигал от 21% до 60%. 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Как показывает опыт работы в некоторых субъектах РФ, отсутствие целенаправленных и организованных действий приводило к осложнению эпизоотической ситуации, росту числа инфицированных и больных лейкозом животных, к распространению болезни на другие территории округа.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Анализ численности крупного рогатого скота по 9 административным районам округа показал, что поголовье крупного рогатого скота в округе за период 2000-2003 гг. сократилось с 18202 до 14253 голов или на 3949 гол. 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42875" y="0"/>
            <a:ext cx="9001125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1325" algn="just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Показатель инфицированности животных в округе варьировал незначительно, от 10,4% в 2000 г. до 9,6% в 2003 г. с тенденцией некоторого понижения до 9,8 в 2001 и 6,8% в 2002 г., составив в среднем по округу за четыре анализируемых года 9,1%.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441325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Показатель охвата поголовья животных серологическими исследованиями в округе оставался на высоком уровне и составил 72, 87, 89 и 112% в динамике 2000-2004 гг. соответственно, что значительно выше показателей, зарегистрированных в большинстве субъектов РФ.</a:t>
            </a:r>
          </a:p>
          <a:p>
            <a:pPr indent="441325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Средние за 4 года показатели инфицированности по районам показали, что максимальное количество вирусоносителей зарегистрировано в Сургутском районе. Средний уровень инфицированности крупного рогатого скота по району при охвате исследованиями от 60,3 до 96,3% поголовья составил 23,2%. Показатель инфицированности менялся от 26,2 (в 2000 г.) до 21,5% (в 2003 г.). Максимальный охват поголовья животных серологическими исследованиями был в 2003 г. и составил 96,3%. Далее по напряженности эпизоотической ситуации по инфекции ВЛКРС за 2000-2003 гг. следуют Ханты-Мансийский район- 14,5%; Нефтеюганский район-12,5%; Нижневартовский район- 8,5%; Березовский район- 7,7%; Октябрьский район- 4,3%; Кондинский район- 1,3%; Белоярский район- 0,3% и Советский район - 0,1%.</a:t>
            </a: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14313" y="142875"/>
            <a:ext cx="8643937" cy="17843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65150" algn="just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Для выяснения особенностей территориальной приуроченности инфекции ВЛКРС и получения наглядного показателя нами были рассчитаны показатели территориальной приуроченности инфекции вируса лейкоза крупного рогатого скота</a:t>
            </a:r>
            <a:endParaRPr lang="ru-RU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65150" eaLnBrk="0" hangingPunct="0">
              <a:defRPr/>
            </a:pPr>
            <a:endParaRPr lang="ru-RU" b="1">
              <a:latin typeface="Arial Narrow" pitchFamily="34" charset="0"/>
              <a:cs typeface="Times New Roman" pitchFamily="18" charset="0"/>
            </a:endParaRPr>
          </a:p>
          <a:p>
            <a:pPr indent="565150" eaLnBrk="0" hangingPunct="0">
              <a:defRPr/>
            </a:pPr>
            <a:r>
              <a:rPr lang="ru-RU" sz="2000" b="1" u="sng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Инфицированность ВЛКРС в разрезе административного деления ХМАО, %.</a:t>
            </a:r>
            <a:endParaRPr lang="ru-RU" sz="2000" b="1" u="sng">
              <a:solidFill>
                <a:srgbClr val="C00000"/>
              </a:solidFill>
              <a:latin typeface="Arial Narrow" pitchFamily="34" charset="0"/>
            </a:endParaRPr>
          </a:p>
          <a:p>
            <a:pPr indent="565150" eaLnBrk="0" hangingPunct="0">
              <a:defRPr/>
            </a:pPr>
            <a:endParaRPr lang="ru-RU">
              <a:latin typeface="Arial Narrow" pitchFamily="34" charset="0"/>
            </a:endParaRPr>
          </a:p>
        </p:txBody>
      </p:sp>
      <p:pic>
        <p:nvPicPr>
          <p:cNvPr id="38913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785938"/>
            <a:ext cx="8643937" cy="5072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143625" y="5357813"/>
            <a:ext cx="31797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269875" algn="just">
              <a:defRPr/>
            </a:pPr>
            <a:r>
              <a:rPr lang="ru-RU" sz="1600" b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1 группа-0,05-5,8%;  </a:t>
            </a:r>
            <a:endParaRPr lang="ru-RU" sz="1600" b="1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indent="269875" algn="just" eaLnBrk="0" hangingPunct="0">
              <a:defRPr/>
            </a:pPr>
            <a:r>
              <a:rPr lang="ru-RU" sz="1600" b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2 группа-5,9-11,6%; </a:t>
            </a:r>
            <a:endParaRPr lang="ru-RU" sz="1600" b="1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indent="269875" algn="just" eaLnBrk="0" hangingPunct="0">
              <a:defRPr/>
            </a:pPr>
            <a:r>
              <a:rPr lang="ru-RU" sz="1600" b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3 группа-12,3-14,4%; </a:t>
            </a:r>
            <a:endParaRPr lang="ru-RU" sz="1600" b="1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indent="269875" algn="just" eaLnBrk="0" hangingPunct="0">
              <a:defRPr/>
            </a:pPr>
            <a:r>
              <a:rPr lang="ru-RU" sz="1600" b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4 группа - 17,5-23,2%</a:t>
            </a:r>
            <a:endParaRPr lang="ru-RU" sz="1600" b="1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14313" y="285750"/>
            <a:ext cx="8715375" cy="60023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Для этого все районы автономного округа были условно подразделены в зависимости от среднего (2000-2003гг.) уровня инфицированности животных ВЛКРС на 4 группы.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первую группу вошли Белоярский, Октябрьский, Советский и Кондинский районы, с минимальными показателями инфицированности 0,05-5,8%.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Вторая группа представлена Березовским и Нижневартовским районами, имеющими показатели инфицированности 7,7 и 8,6% соответственно.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Нефтеюганский и Ханты-Мансийский районы объединены в третью группу с показателями инфицированности 12,3-14,4%.	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Таким образом, из 9 районов 4 вошли в первую группу , 2 – во вторую, 3 – в третью и 1 – в четвертую. Самый высокий уровень инфицированности животных зарегистрирован в 4 группе, в которую вошел Сургутский район с уровнем вирусоносительства 23,2%.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4313" y="142875"/>
            <a:ext cx="8786812" cy="64627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3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2003 году за счет сдачи инфицированных животных без подтверждающего гематологического исследования и проведения последующих контрольных серологических исследований произошло понижение количества инфицированных. Так, в сопоставлении с 2001 г. существенно понизился показатель инфицированности животных с 11,2 до 4,8% в п. Приобъе, с 11,2 до 4,5% в п. Чемаши, с18,8 до 11,7 в п. Шеркалы, с 9,3 до 8% в п. Перегребное.</a:t>
            </a:r>
            <a:endParaRPr lang="ru-RU" sz="23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3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Результаты исследований животных фермерских хозяйств показали, что и в фермерских хозяйствах проблема инфицированности животных вируса лейкоза существует. Исследования животных в 3-х фермерских хозяйствах в РИД в течении 5 лет показали, что в 1999 г.диагностические исследования на предмет выявления инфекции ВЛКРС в этих хозяйствах не проводились.</a:t>
            </a:r>
          </a:p>
          <a:p>
            <a:pPr indent="571500" algn="just" eaLnBrk="0" hangingPunct="0">
              <a:defRPr/>
            </a:pPr>
            <a:r>
              <a:rPr lang="ru-RU" sz="23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2000 г. в фермерских хозяйствах «Опалев», «Урожай» и «Фаретдинов» практически при 100% охвате поголовья серологическим исследованиями было выявлено соответственно 14,3%, 11,1%, и 32,7% животных вирусоносителей.</a:t>
            </a:r>
            <a:r>
              <a:rPr lang="ru-RU" sz="23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88" y="142875"/>
            <a:ext cx="8572500" cy="6715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Фермерские хозяйства «Урожай», «Фаретдинов» пошли по пути выбраковки инфицированных животных и изолированного выращивания молодняка и содержания здоровых животных. В 2001 году уровень инфицированности  в ФХ «Опалев» и «Урожай» составил 7,7% и 31,6%, в ФХ «Фаретдинов» - 20,9%.</a:t>
            </a: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Опыт работы показал, что оздоровление компактных ферм с небольшим поголовьем крупного рогатого скота требует меньше затрат труда и времени, чем крупных сельхозпредприятий. При вводе дополнительного, благополучного по инфекции ВЛКРС ремонтного молодняка на такие фермы, сроки оздоровления их существенно сокращаются.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  <a:p>
            <a:pPr indent="571500" algn="ctr">
              <a:defRPr/>
            </a:pPr>
            <a:endParaRPr lang="ru-RU" sz="2400" b="1">
              <a:latin typeface="Calibri" pitchFamily="34" charset="0"/>
            </a:endParaRPr>
          </a:p>
          <a:p>
            <a:pPr indent="571500" algn="ctr">
              <a:defRPr/>
            </a:pPr>
            <a:r>
              <a:rPr lang="ru-RU" sz="2400" b="1" u="sng">
                <a:solidFill>
                  <a:srgbClr val="1C26EA"/>
                </a:solidFill>
                <a:latin typeface="Calibri" pitchFamily="34" charset="0"/>
              </a:rPr>
              <a:t>Основные цели и задачи Комплексной системы</a:t>
            </a:r>
            <a:endParaRPr lang="ru-RU" sz="2400" u="sng">
              <a:solidFill>
                <a:srgbClr val="1C26EA"/>
              </a:solidFill>
              <a:latin typeface="Calibri" pitchFamily="34" charset="0"/>
            </a:endParaRPr>
          </a:p>
          <a:p>
            <a:pPr indent="571500" algn="just">
              <a:defRPr/>
            </a:pPr>
            <a:r>
              <a:rPr lang="ru-RU" sz="2400" b="1">
                <a:latin typeface="Calibri" pitchFamily="34" charset="0"/>
              </a:rPr>
              <a:t> </a:t>
            </a:r>
            <a:r>
              <a:rPr lang="ru-RU" sz="2400" b="1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Основной целью Комплексной системы являлось создание безвирусных стад крупного рогатого скота, профилактика и ликвидация болезни в сельскохозяйственных предприятиях всех форм собственности округа.</a:t>
            </a: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142875"/>
            <a:ext cx="8786812" cy="67151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spAutoFit/>
          </a:bodyPr>
          <a:lstStyle/>
          <a:p>
            <a:pPr indent="571500" algn="just" eaLnBrk="0" hangingPunct="0">
              <a:tabLst>
                <a:tab pos="3690938" algn="l"/>
              </a:tabLst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В соответствии с договором о сотрудничестве между Ветеринарной службой Ханты-Мансийского автономного округа и Институтом экспериментальной ветеринарии Сибири и Дальнего Востока Российской академии сельскохозяйственных наук, Всероссийским Институтом экспериментальной ветеринарии (ВИЭВ) в течение 2002-2010гг.  в округе реализованы: </a:t>
            </a:r>
            <a:r>
              <a:rPr 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Комплексная система профилактики и борьбы с лейкозом крупного рогатого скота 2002-2004гг., и «Система противоэпизоотических мероприятий при лейкозе крупного рогатого скота на 2005-2010 гг.»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, что позволило оздоровить Ханты-Мансийский  округ от лейкоза крупного рогатого скота в 2011 году и стать благополучным по лейкозу субъектом РФ.</a:t>
            </a:r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tabLst>
                <a:tab pos="3690938" algn="l"/>
              </a:tabLst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В Ханты-Мансийском автономном округе – Югре эпизоотическая ситуация по лейкозу крупного рогатого скота более благополучна, чем в других субъектах РФ однако, не принятие своевременных мер по ликвидации инфекции могло привести к ее повсеместному распространению и нанести большой экономический ущерб. </a:t>
            </a:r>
            <a:endParaRPr lang="ru-RU" sz="2200" b="1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14313" y="214313"/>
            <a:ext cx="8715375" cy="63706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>
              <a:defRPr/>
            </a:pPr>
            <a:r>
              <a:rPr lang="ru-RU" sz="2400" b="1" u="sng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Для достижения поставленной цели была предусмотрена поэтапная реализация следующих задач:</a:t>
            </a:r>
            <a:endParaRPr lang="ru-RU" sz="2400" b="1" u="sng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449263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1. Контроль благополучия по лейкозу крупного рогатого скота в благополучных и оздоровленных ранее хозяйствах и личных подворьях граждан.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2. Выяснение эпизоотической ситуации по лейкозу крупного рогатого скота в сельхозпредприятиях округа.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3. Отработка регламента комплексных диагностических исследований на лейкоз.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4. Стабилизация эпизоотической ситуации по инфекции ВЛКРС и лейкозу в хозяйствах общественного и частного секторов.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5. Разработка технологии безвирусного (относительно инфекции ВЛКРС) выращивания молодняка крупного рогатого скота.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6. Реализация в условиях производства основных положений программы.</a:t>
            </a:r>
            <a:endParaRPr lang="ru-RU" sz="24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357188" y="714375"/>
            <a:ext cx="8501062" cy="53244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7. Повышение квалификации специалистов ветеринарного профиля округа по организации научно обоснованной оздоровительной работы от лейкоза крупного рогатого скота на местах. </a:t>
            </a: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Проведение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 краткосрочных семинаров учеными ИЭВС и ДВ.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8. Издание методических рекомендаций для специалистов сельхозпредприятий и владельцев скота по вопросам лейкоза крупного рогатого скота.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9. Обучение специалистов ветеринарных диагностических отделов лабораторий новому методу диагностики лейкоза, необходимого для проведения контрольных исследований на предмет благополучия хозяйств.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7188" y="500063"/>
            <a:ext cx="8358187" cy="56943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10. Выделение в неблагополучных по лейкозу сельхозпредприятиях отдельных дворов для содержания в них инфицированных вирусом лейкоза животных.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11. Выращивание в неблагополучных по лейкозу хозяйствах молодняка крупного рогатого скота, свободного от вируса лейкоза, для замены инфицированного поголовья.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12. Отработка в условиях хозяйств новой схемы обеспечения ветеринарного благополучия по лейкозу путем включения в нее противопаразитарных средств, иммуномодулирующих (в том числе провоцирующих ВЛКРС) препаратов.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42875" y="142875"/>
            <a:ext cx="8858250" cy="63706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основу мероприятий, изложенных в этой системе, положены результаты картографирования признаков, характеризующих особенности эпизоотической ситуации по лейкозу, экономический, технологический и хозяйственный потенциал хозяйств.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хозяйствах постоянно проводились корректировка планов в зависимости от результатов.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Проводились научно-производственные совещания в г. Ханты-Мансийске, Нефтеюганском, Сургутском, Нижневартовском районах на темы: «Оздоровительно-профилактическая работа по лейкозу крупного рогатого скота», «Проблемы лейкоза» с Доктором ветеринарных наук, заведующим Ветеринарной лабораторией лейкоза Института экспериментальной ветеринарии г. Новосибирска.</a:t>
            </a: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Программа предусматривала  использование научного потенциала Государственного научного учреждения Институт экспериментальной ветеринарии Сибири и Дальнего Востока СО  РАСХН.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14313" y="142875"/>
            <a:ext cx="8786812" cy="67151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just">
              <a:defRPr/>
            </a:pPr>
            <a:r>
              <a:rPr lang="ru-RU" sz="2400" b="1" u="sng">
                <a:solidFill>
                  <a:srgbClr val="E46C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2002 год - 1 этап.</a:t>
            </a:r>
            <a:endParaRPr lang="ru-RU" sz="2400" b="1" u="sng">
              <a:solidFill>
                <a:srgbClr val="E46C0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На первом этапе работ были проведены диагностические исследования, направленные на изучение и анализ эпизоотической ситуации по лейкозу крупного рогатого скота. Было установлено, что в среднем 11% крупного рогатого скота в округе поражено вирусом лейкоза, а в отдельных хозяйствах Ханты-Мансийского и Сургутского районов инфицированность крупного рогатого скота составляет до 21 %.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1. Проведены исследования крупного рогатого скота на вирусоносительство (реакция иммунодиффузии - РИД) для уточнения эпизоотической ситуации по лейкозу крупного рогатого скота в городах и районах округа, во всех хозяйствах независимо от форм собственности, в том числе и в индивидуальном секторе (до этого исследовался только общественный сектор).</a:t>
            </a: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2. Проведена нумерация животных в общественном секторе и паспортизация крупного рогатого скота, находящегося в личном пользовании граждан.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14313" y="428625"/>
            <a:ext cx="8643937" cy="52625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3. Разработаны и утверждены на уровне глав муниципальных образований мероприятия оздоровления от лейкоза крупного рогатого скота по всем районам Ханты-Мансийского автономного округа.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4. Организованы и проведены семинары с ветеринарными специалистами автономного округа по вопросам современных методов диагностики лейкоза крупного рогатого скота с участием сотрудников Института экспериментальной ветеринарии Сибири и Дальнего Востока на базе подсобных хозяйств «Сайгатино», «Чеускино», в Ханты-Мансийской районной станции по борьбе с болезнями животных.</a:t>
            </a: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5. Проведены испытания иммуностимулирующих препаратов на животных в Нефтеюганском районе, которые дали положительный результат при исследованиях.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357188" y="285750"/>
            <a:ext cx="8501062" cy="52625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 u="sng">
                <a:solidFill>
                  <a:srgbClr val="E46C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2003 год - 2 этап.</a:t>
            </a:r>
            <a:endParaRPr lang="ru-RU" sz="2400" b="1" u="sng">
              <a:solidFill>
                <a:srgbClr val="E46C0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1. Количество вирусоносителей уменьшилось по сравнением с прошлым годом с 10,3% до 5,8%. В ряде хозяйств Ханты-Мансийского, Сургутского районов реализуется новое направление, предусматривающее использование биологически активного препарата – провокатора, позволяющего своевременно изолировать источник инфекции. 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2. Проводилась учеба ветеринарных врачей Ханты-Мансийской окружной, городской станции по борьбе с болезнями животных, врачей-серологов Ханты – Мансийской и Сургутской ветеринарных лабораторий в г. Новосибирске в лаборатории лейкоза (Институт экспериментальной ветеринарии Сибири и Дальнего Востока) с последующей их аттестацией.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14313" y="0"/>
            <a:ext cx="8715375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3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3. По результатам лабораторных исследований были даны рекомендации по подсобным хозяйствам «Сайгатино» и «Чеускино», хозяйствам Ханты-Мансийского района увеличить кратность серологических исследований молодняка до 1 раза в 1,5 месяца. Разработаны планы оздоровительно - профилактических мероприятий по каждому отдельно взятому хозяйству с учетом ведения животноводства, условий содержания. В Ханты-Мансийском районе разработаны мероприятия по группированию животных - вирусоносителей лейкоза крупного рогатого скота в подсобном хозяйстве «Елизарово» для дальнейшего откорма и убоя.</a:t>
            </a:r>
            <a:endParaRPr lang="ru-RU" sz="23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3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4. Заключен договор на поставку препарата ОФ Корригин ИМ, который позволил более точно выявить вирус в организме животного.</a:t>
            </a:r>
            <a:endParaRPr lang="ru-RU" sz="23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3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5. Окружной лабораторией получена и проведена тест система по ИФА (выявление вируса лейкоза крупного рогатого скота методом иммуноферментного анализа).</a:t>
            </a:r>
            <a:endParaRPr lang="ru-RU" sz="23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3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6. Заключены договоры на поставку оборудования для ветеринарных лабораторий и приобретения необходимых ветеринарных препаратов и инструментариев.</a:t>
            </a:r>
            <a:endParaRPr lang="ru-RU" sz="23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88" y="2857500"/>
          <a:ext cx="8501062" cy="3786190"/>
        </p:xfrm>
        <a:graphic>
          <a:graphicData uri="http://schemas.openxmlformats.org/drawingml/2006/table">
            <a:tbl>
              <a:tblPr/>
              <a:tblGrid>
                <a:gridCol w="1279525"/>
                <a:gridCol w="1955800"/>
                <a:gridCol w="1654175"/>
                <a:gridCol w="1955800"/>
                <a:gridCol w="1655762"/>
              </a:tblGrid>
              <a:tr h="460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Гематология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Рид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9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голов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Выявлено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больных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голов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Выявлено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РИД+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2001 г.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4630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18584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1927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2002 г.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5024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18348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1056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2003 г.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1677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16718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1582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2004 г.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2113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16812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1103</a:t>
                      </a:r>
                    </a:p>
                  </a:txBody>
                  <a:tcPr marL="68260" marR="6826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57188" y="142875"/>
            <a:ext cx="8501062" cy="26781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ходе реализации Программы уменьшилось количество больных животных, идет пополнение дойного стада в хозяйствах за счет выращивания телок, нетелей методом вытеснения здоровыми животными вирусоносителей, это более продолжительный этап, но экономически менее болезненный для хозяйств.</a:t>
            </a:r>
            <a:endParaRPr lang="ru-RU" sz="28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85750" y="142875"/>
            <a:ext cx="8572500" cy="6572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800" b="1" u="sng">
                <a:solidFill>
                  <a:srgbClr val="E46C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2004 год – 3 этап.</a:t>
            </a:r>
            <a:endParaRPr lang="ru-RU" sz="2800" b="1" u="sng">
              <a:solidFill>
                <a:srgbClr val="E46C0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 результатам комплексных профилактических мероприятий определен уровень инфицированности животных вирусом лейкоза крупного рогатого скота отдельно по каждой территории и пунктам.</a:t>
            </a: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Исходя из этого, совместно с Управлением агропромышленного комплекса автономного округа, разработан регламент организационно- хозяйственных мер, предусматривающий специализацию сельскохозяйственных предприятий автономного округа по производству мясной либо молочной продукции без прекращения профилактических мероприятий, направленных на полное оздоровление хозяйств округа от вируса лейкоза.</a:t>
            </a: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357188"/>
            <a:ext cx="8501062" cy="6124575"/>
          </a:xfrm>
          <a:prstGeom prst="rect">
            <a:avLst/>
          </a:prstGeom>
          <a:blipFill>
            <a:blip r:embed="rId2">
              <a:lum bright="40000"/>
            </a:blip>
            <a:stretch>
              <a:fillRect/>
            </a:stretch>
          </a:blipFill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</a:t>
            </a: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Нужно отметить, что в предыдущие годы в округе велась в основном диагностическая работа без последующего принятия мер профилактики и ликвидации болезни.</a:t>
            </a:r>
          </a:p>
          <a:p>
            <a:pPr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В 2002 году разработана «Комплексная система профилактики и борьбы с лейкозом крупного рогатого скота для предприятий всех форм собственности ХМАО на 2002-2004 гг.», которая рассмотрена Ученым советом ГНУ ИЭВСиДВ СО РАСХН (протокол № 2 от 19 апреля 2001 года, протокол № 3 от 18 апреля 2001 года), утверждена заместителем председателя Правительства Ханты-Мансийского автономного округа </a:t>
            </a:r>
          </a:p>
          <a:p>
            <a:pPr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В.Т. Бобылевым  27 апреля 2002 года.</a:t>
            </a:r>
          </a:p>
          <a:p>
            <a:pPr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	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6862763"/>
          </a:xfrm>
          <a:prstGeom prst="rect">
            <a:avLst/>
          </a:prstGeom>
          <a:blipFill>
            <a:blip r:embed="rId2" cstate="print">
              <a:lum bright="60000"/>
            </a:blip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ctr">
              <a:defRPr/>
            </a:pPr>
            <a:r>
              <a:rPr lang="ru-RU" sz="2200" b="1" u="sng">
                <a:solidFill>
                  <a:srgbClr val="E46C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Варианты оздоровления ферм и хозяйств в Ханты-Мансийского  автономного округа – Югры от лейкоза крупного рогатого скота</a:t>
            </a:r>
            <a:endParaRPr lang="ru-RU" sz="2200" b="1" u="sng">
              <a:solidFill>
                <a:srgbClr val="E46C0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solidFill>
                  <a:srgbClr val="1C26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По результатам картографирования было проведено ранжирование хозяйств, оздоровление которых проводили в зависимости от эпизоотической ситуации по инфекции ВЛКРС и лейкозу и по одному из вариантов, предусмотренных Правилами по профилактике и борьбе с лейкозом крупного рогатого скота.</a:t>
            </a:r>
            <a:endParaRPr lang="ru-RU" sz="2200" b="1">
              <a:solidFill>
                <a:srgbClr val="1C26E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solidFill>
                  <a:srgbClr val="1C26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По первому варианту (инфицированность ВЛКРС до 10% животных) работали с/з «Обской», ч/с п. Шеркалы, п.Нарыкары, п. Приобье, п. Перегребное Октябрьского района; п. Луговой, п. Кондинское, п. Междуреченский Кондинского района; МУП «Игрим», ООО «Ванзутерский» Березовского района; КФХ «Рута», КФХ «Савченко», КФХ «Аган», КФХ «Урожай», Нефтеюганского района; МУП «Мысовское», с/з «Юганский», МП «Маяк», ПХ «Северное» Сургутского района.</a:t>
            </a:r>
            <a:endParaRPr lang="ru-RU" sz="2200" b="1">
              <a:solidFill>
                <a:srgbClr val="1C26E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solidFill>
                  <a:srgbClr val="1C26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По второму варианту (инфицированность животных до 30%) работали КФХ «Самсоновка», КФХ «Фаретдинов», КФХ «Асоль» Нефтеюганского района, с/з «Сайгатино» Сургутского района; ЖСК «Елизаровский», КФХ «Богдашка» Ханты-Мансийского района.</a:t>
            </a:r>
            <a:endParaRPr lang="ru-RU" sz="2200" b="1">
              <a:solidFill>
                <a:srgbClr val="1C26E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solidFill>
                  <a:srgbClr val="1C26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По третьему варианту оздоровления (инфицированных свыше30%) работали МУП «Чеускино», КФХ «Реполово», ПХ «На Калинке».</a:t>
            </a:r>
            <a:endParaRPr lang="ru-RU" sz="2200" b="1">
              <a:solidFill>
                <a:srgbClr val="1C26E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214313" y="214313"/>
            <a:ext cx="8715375" cy="6124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79388" algn="ctr">
              <a:tabLst>
                <a:tab pos="269875" algn="l"/>
              </a:tabLst>
              <a:defRPr/>
            </a:pPr>
            <a:r>
              <a:rPr lang="ru-RU" sz="3200" b="1" u="sng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Итоги работы по лейкозной программе</a:t>
            </a:r>
            <a:endParaRPr lang="ru-RU" sz="3200" b="1" u="sng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179388" algn="just" eaLnBrk="0" hangingPunct="0">
              <a:tabLst>
                <a:tab pos="269875" algn="l"/>
              </a:tabLst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179388" algn="just" eaLnBrk="0" hangingPunct="0">
              <a:tabLst>
                <a:tab pos="269875" algn="l"/>
              </a:tabLst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Согласно разработанной программе «Комплексная система оздоровления и профилактики лейкоза крупного рогатого скота в Ханты-Мансийском автономном округе на 2002-2004 гг.» в хозяйствах округа, где были выявлены больные животные и животные  - вирусоносители, ветеринарные специалисты работали согласно утвержденным календарным планам. Проводились контрольные исследования сыворотки крови животных в хозяйствах, в которых проводился завершительный этап оздоровления: (п/х «Сайгатино» Сургутского района), частные подворья Белоярского, Кондинского, Октябрьского районов. За прошедший период ветеринарными специалистами усовершенствовалась система отчетности, учета результатов диагностических исследований и эпизоотического мониторинга по лейкозу крупного рогатого скота.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214313" y="357188"/>
            <a:ext cx="8715375" cy="63706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Отсутствие средств специфической профилактики и терапии злокачественных болезней перевело решение проблемы лейкоза крупного рогатого скота в плоскость практических административных и организационно хозяйственных мероприятий с участием в этой работе не только ветеринарных врачей, но и руководителей хозяйств, зоотехников. С установлением вирусной природы заболевания стратегия борьбы с лейкозом крупного рогатого скота предусматривала, прежде всего, создание стад, свободных от ВЛКРС, в которых исключается риск заболевания лейкозом.</a:t>
            </a: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Выполнив задачи Комплексной программы по оздоровления и профилактики лейкоза крупного рогатого скота  2002-2004 г,  в Ханты-Мансийском автономном округе – Югре, в 2005 г. была разработана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«Система противоэпизоотических мероприятий при лейкозе крупного рогатого скота на 2005-2010 гг.»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 утвержденная заместителем председателя Правительства Ханты-Мансийского автономного округа В.Т. Бобылевым.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357188" y="357188"/>
            <a:ext cx="8358187" cy="6124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Данная Система разработана с учетом изученности основных теоретических и практических аспектов лейкоза крупного рогатого скота и полученных ранее результатов совместной работы.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Основные разработчики системы: Управление ветеринарии Ханты-Мансийского автономного округа – Югры, ВИЭВ, Институт экспериментальной ветеринарии Сибири и Дальнего Востока Россельхозакадемии. </a:t>
            </a: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Рекомендации рассмотрены и утверждены Ученым советом ИЭВСиДВ и подсекцией “Инфекционная патология животных в регионе Сибири и Дальнего Востока” Отделения ветеринарной медицины Россельхозакадемии.</a:t>
            </a: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0"/>
            <a:ext cx="9144000" cy="7232650"/>
          </a:xfrm>
          <a:prstGeom prst="rect">
            <a:avLst/>
          </a:prstGeom>
          <a:blipFill>
            <a:blip r:embed="rId2">
              <a:lum bright="60000"/>
            </a:blip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1C26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Основные цели и задачи по комплексной системе,</a:t>
            </a:r>
            <a:br>
              <a:rPr lang="ru-RU" sz="2800" b="1" u="sng" dirty="0">
                <a:solidFill>
                  <a:srgbClr val="1C26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u="sng" dirty="0">
                <a:solidFill>
                  <a:srgbClr val="1C26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которые поставлены перед ветеринарными специалистами в округа на 2005-2010 гг.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360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Основные цели</a:t>
            </a:r>
          </a:p>
          <a:p>
            <a:pPr marL="360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+mn-lt"/>
              </a:rPr>
              <a:t> </a:t>
            </a:r>
          </a:p>
          <a:p>
            <a:pPr marL="36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1.  </a:t>
            </a:r>
            <a:r>
              <a:rPr lang="ru-RU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Создание безвирусных стад крупного рогатого скота.</a:t>
            </a:r>
          </a:p>
          <a:p>
            <a:pPr marL="36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2. </a:t>
            </a:r>
            <a:r>
              <a:rPr lang="ru-RU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Профилактика и ликвидация лейкоза в сельхозпредприятиях всех форм собственности до 2011года.</a:t>
            </a:r>
          </a:p>
          <a:p>
            <a:pPr marL="36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3. </a:t>
            </a:r>
            <a:r>
              <a:rPr lang="ru-RU" sz="2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Поддержание устойчивого эпизоотического благополучия в оздоровленных районах.</a:t>
            </a:r>
          </a:p>
          <a:p>
            <a:pPr marL="36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</a:p>
          <a:p>
            <a:pPr marL="36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В основу мероприятий включены результаты эпизоотической ситуации по лейкозу с отражением экономического и технологического потенциала  хозяйств округа.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14313" y="142875"/>
            <a:ext cx="8786812" cy="64944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ctr">
              <a:defRPr/>
            </a:pPr>
            <a:r>
              <a:rPr lang="ru-RU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Для достижения поставленной цели предусмотрена поэтапная реализация следующих задач:</a:t>
            </a:r>
          </a:p>
          <a:p>
            <a:pPr indent="571500" algn="ctr">
              <a:defRPr/>
            </a:pPr>
            <a:endParaRPr lang="ru-RU" sz="24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Контроль по лейкозу крупного рогатого скота в благополучных и оздоровленных ранее хозяйств и личных подворьях граждан.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Уточнение эпизоотической ситуации по лейкозу крупного рогатого скота  в сельхозпредприятиях после получения лабораторных анализов.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Стабилизация эпизоотической ситуации по инфекции ВЛКРС в хозяйствах общественного и частного секторов.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хозяйствах, где инфицированность коров больше 30%, выращивание  безвирусного молодняка крупного рогатого скота.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Реализация в условиях производства основных положений программы.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Повышение квалификации специалистов ветеринарного профиля по оздоровительной работе от лейкоза крупного рогатого скота (проведение семинаров).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285750" y="142875"/>
            <a:ext cx="8501063" cy="67151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buFontTx/>
              <a:buChar char="•"/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Издание методических рекомендаций для специалистов сельхозпредприятий и владельцев скота по вопросам лейкоза.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Выращивание в неблагополучных по лейкозу хозяйствах молодняка крупного рогатого скота, свободного от вируса лейкоза, для замены инфицированного поголовья.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Согласно действующим мероприятиям, реализацию поставленных задач по оздоровлению от  ВЛКРС в  Ханты-Мансийском автономном округе – Югре планировалось осуществлять в 3 этапа. 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1 этап 2005-2006 гг.</a:t>
            </a:r>
          </a:p>
          <a:p>
            <a:pPr indent="571500" algn="just" eaLnBrk="0" hangingPunct="0"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2 этап  2007-2008 гг.</a:t>
            </a:r>
          </a:p>
          <a:p>
            <a:pPr indent="571500" algn="just" eaLnBrk="0" hangingPunct="0"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3 этап 2009-2010 гг.</a:t>
            </a:r>
            <a:endParaRPr lang="ru-RU" sz="32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14313" y="285750"/>
            <a:ext cx="8643937" cy="62674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just">
              <a:defRPr/>
            </a:pPr>
            <a:r>
              <a:rPr lang="ru-RU" sz="32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1 этап 2005-2006 гг. </a:t>
            </a:r>
            <a:endParaRPr lang="ru-RU" sz="32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1. Повышено качество диагностических исследований путем стажировки врачей-диагностов и использованием более чувствительных тест - систем прижизненной диагностики инфекции ВЛКРС. 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2. Осуществлен контроль выполнения специалистами производственной ветеринарной службы ветеринарных планов противолейкозных мероприятий, прежде всего: своевременное проведение серологических исследований животных всех возрастов, изоляция и отдельное содержание инфицированных животных, убой гематологически больных лейкозом коров.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3. Проведен качественный  учет и инвентаризация крупного рогатого скота в сельхозпредприятиях округа.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142875" y="142875"/>
            <a:ext cx="8858250" cy="62785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3088" algn="just">
              <a:defRPr/>
            </a:pPr>
            <a:r>
              <a:rPr lang="ru-RU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2 этап 2007-2008 гг. </a:t>
            </a:r>
            <a:endParaRPr lang="ru-RU" sz="28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573088" algn="just" eaLnBrk="0" hangingPunct="0">
              <a:defRPr/>
            </a:pP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3088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1.Проводился плановый эпизоотический мониторинг по лейкозу животных всех возрастных групп сельхозпредприятий округа. 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3088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2. Осуществлялось своевременное выявление животных – латентных носителей ВЛКРС в хозяйствах, где инфекция выявляется в пределах 0,5-3%. Сокращен интервал междиагностических исследований до 1 раза в 3 месяца.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3088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3. Повышен оперативный контроль Управления ветеринарии по вопросу лейкоза в районах округа. Проведена корректировка имеющихся планов противолейкозных мероприятий с учетом результатов диагностических и оздоровительно-профилактических мероприятий. 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3088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4. Совместно с главами муниципальных образований оборудованы места для обработки животных, проведения диагностических исследований  и оздоровительно-профилактической работы.</a:t>
            </a:r>
          </a:p>
          <a:p>
            <a:pPr indent="573088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5. Проводилась пропаганда положительного опыта оздоровления от лейкоза крупного рогатого скота на примере стад (отделений) в хозяйствах с разной эпизоотической ситуацией и формой собственности.</a:t>
            </a: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14313" y="214313"/>
            <a:ext cx="8715375" cy="62785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just">
              <a:defRPr/>
            </a:pPr>
            <a:r>
              <a:rPr lang="ru-RU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3  этап 2009-2010 гг.</a:t>
            </a:r>
            <a:endParaRPr lang="ru-RU" sz="28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1. Последовательное оздоровление хозяйств от лейкоза в зависимости от эпизоотической ситуации. 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2. Получение по оздоровляемым хозяйствам двух отрицательных результатов с последующим объявлением их благополучия по лейкозу.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3. Серологический контроль над благополучием оздоровленных хозяйств.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4. Строгий контроль над эпизоотическим состоянием благополучия оздоровленных ферм, хозяйств, с применением новых экспресс методов диагностики ИФА и ПЦР.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5. Сотрудничество с Новосибирским ГНУИЭВ и ДВ и проведение совместной методической работы по лейкозу крупного рогатого скота в Ханты-Мансийском автономном округе – Югре.</a:t>
            </a:r>
          </a:p>
          <a:p>
            <a:pPr indent="269875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6. Полное оздоровление крупного рогатого скота от лейкоза в Ханты-Мансийском автономном округе – Югре до 2011 года согласно разработанной «Системе противоэпизоотических мероприятий при лейкозе крупного рогатого скота на 2005-2010 гг.»</a:t>
            </a: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196850"/>
            <a:ext cx="8858250" cy="6002338"/>
          </a:xfrm>
          <a:prstGeom prst="rect">
            <a:avLst/>
          </a:prstGeom>
          <a:blipFill>
            <a:blip r:embed="rId2">
              <a:lum bright="40000"/>
            </a:blip>
            <a:stretch>
              <a:fillRect/>
            </a:stretch>
          </a:blipFill>
        </p:spPr>
        <p:txBody>
          <a:bodyPr anchor="ctr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Данная система разработана на основании Правил по профилактике и борьбе с лейкозом крупного рогатого скота, утвержденных приказом Минсельхозпрода России от 11.05.1999 г. № 359, Закона Российской Федерации от 14.05.1993 № 4979-1 «О ветеринарии», ветеринарного законодательства.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ней полностью были освещены общая характеристика лейкоза крупного рогатого скота, эпизоотология и методы диагностики болезни, а также основные положения комплексной научно обоснованной программы оздоровления неблагополучных по лейкозу стад  Ханты-Мансийском автономном округе.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В основу Комплексной системы положены теоретические аспекты лейкоза крупного рогатого скота, регламент организационно-хозяйственных и специальных мер профилактики и борьбы с лейкозом в хозяйствах Ханты-Мансийского  автономного округа независимо от ведомственной подчинённости и форм собственности.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9144000" cy="68627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200" b="1" u="sng">
                <a:solidFill>
                  <a:srgbClr val="1C26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Реализацию поставленных на 2005 г задач осуществляли в 4 этапа:</a:t>
            </a:r>
            <a:endParaRPr lang="ru-RU" sz="2200" b="1" u="sng">
              <a:solidFill>
                <a:srgbClr val="1C26E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1.Введение випраксина по ранее отработанной схеме всему условно благополучному (РИД - отрицательное) поголовью крупного рогатого скота всех возрастных групп. 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2. Проведение трехкратного серологического (в РИД) исследования всех обработанных випраксином животных с интервалом между исследованиями 1 мес. Инфицированных вирусом лейкоза животных повторному исследованию не подвергали, по мере отела и прекращения лактации содержали обособленно или изолированно. 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3. Проведение корректировки противолейкозных мероприятий. В частности, при инфицированности коров и нетелей до уровня 2,5%  проведение изоляции и последующего убоя животных независимо от физиологического состояния и продуктивности.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4. В хозяйствах, где регистрировались единичные случаи инфекции ВЛКРС проведены контрольные исследования в новой тест-системе ИФА.</a:t>
            </a: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Проведен в разрезе сельхозпредприятий автономного округа плановый эпизоотологический мониторинг по лейкозу крупного рогатого скота для оценки резистентных качеств животных, районированных в условиях округа. Проведен иммунобиохимический мониторинг модельных групп животных с последующим анализом и рекомендациями полученных данных.</a:t>
            </a: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285750" y="142875"/>
            <a:ext cx="8501063" cy="67151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начале 1- го этапа все районы в зависимости от среднего уровня  инфицированности животных вирусом лейкоза КРС были разделены на 4 группы: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1-группа 0,05-4,33%, в нее  вошли: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Белоярский, Октябрьский, Советский, Кондинский районы;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2- группа 5,9-11,6%, в нее вошли: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Березовский, Нижневартовский районы;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3- группа  14,45- 17,4%, в нее вошли: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Ханты-Мансийский, Нефтеюганский районы;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4- группа  22,3%, в нее вошли: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Сургутский район.</a:t>
            </a: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Самый высокий уровень инфицированности животных зарегистрирован в 3 и 4 группах районов.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14313"/>
            <a:ext cx="8858250" cy="64293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142875" y="142875"/>
            <a:ext cx="8858250" cy="65246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результате проведенных мероприятий на 1 этапе в округе 2005-2006гг. были оздоровлены Советский, Белоярский районы и отдельные пункты других районов, которые относились к 1,2 группе с минимальными показателями инфицированности (0,5; 4,3 %); 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Октябрьский район - личные подворья граждан п. Приобье,  Перегребное, Б. Камень.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Березовский район - поселки Шайтанка, Анеево, Пугоры.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Нефтеюганский район - общественный сектор КФХ «Надежда», КФХ «Непомнящих».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Сургутский район - частный сектор п. Белый Яр, Ляминский, Тундрино, г. Сургут.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Нижневартовский район - частный сектор п. Зайцева Речка, Вата, Ларьяк, Курья, КФХ «Фарм».</a:t>
            </a:r>
            <a:endParaRPr lang="ru-RU" sz="22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Ханты-Мансийский район - частный сектор п. Тройца, Шапша, Кышик, Кирпичный, Елизарово, Сибирский, КФХ «Белкин».</a:t>
            </a:r>
          </a:p>
          <a:p>
            <a:pPr indent="571500" algn="just" eaLnBrk="0" hangingPunct="0">
              <a:defRPr/>
            </a:pP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Одновременно работа проводилась и в крупных животноводческих хозяйствах округа, где оздоровление поголовья проводилось по второму варианту - путём замены зараженных коров серонегативными первотелками.</a:t>
            </a:r>
            <a:r>
              <a:rPr lang="ru-RU" sz="22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142875" y="285750"/>
            <a:ext cx="8858250" cy="11382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ctr">
              <a:defRPr/>
            </a:pPr>
            <a:r>
              <a:rPr lang="ru-RU" sz="3200" b="1" u="sng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Сравнительные данные по лейкозу </a:t>
            </a:r>
            <a:r>
              <a:rPr lang="ru-RU" sz="3200" b="1" u="sng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200" b="1">
                <a:latin typeface="Arial Narrow" pitchFamily="34" charset="0"/>
                <a:cs typeface="Times New Roman" pitchFamily="18" charset="0"/>
              </a:rPr>
              <a:t>                                                              </a:t>
            </a:r>
          </a:p>
          <a:p>
            <a:pPr indent="269875" algn="ctr">
              <a:defRPr/>
            </a:pPr>
            <a:endParaRPr lang="ru-RU" sz="1200" b="1">
              <a:latin typeface="Arial Narrow" pitchFamily="34" charset="0"/>
              <a:cs typeface="Times New Roman" pitchFamily="18" charset="0"/>
            </a:endParaRPr>
          </a:p>
          <a:p>
            <a:pPr indent="269875"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Таблица 1</a:t>
            </a:r>
            <a:endParaRPr lang="ru-RU" sz="2400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5" y="1357313"/>
          <a:ext cx="8856663" cy="5369878"/>
        </p:xfrm>
        <a:graphic>
          <a:graphicData uri="http://schemas.openxmlformats.org/drawingml/2006/table">
            <a:tbl>
              <a:tblPr/>
              <a:tblGrid>
                <a:gridCol w="1714500"/>
                <a:gridCol w="1885950"/>
                <a:gridCol w="1800225"/>
                <a:gridCol w="1800225"/>
                <a:gridCol w="1655763"/>
              </a:tblGrid>
              <a:tr h="7572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ХМАО-Югре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49263" marR="0" lvl="0" indent="26987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      ГЕМАТОЛОГИЯ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49263" marR="0" lvl="0" indent="26987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   Исследования    РИД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3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Исследовано голов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Выявлено больных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голов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Выявлено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РИД+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2001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4630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18584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1927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2002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5024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18348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1056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2003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1677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16718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1582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2004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2113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16812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1103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2005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1279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15372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648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2006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1327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14486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363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500063" y="357188"/>
            <a:ext cx="8215312" cy="56943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Из таблицы 1 видно, что за 2006 г. число инфицированных животных по округу сократилось на 285 голов в сравнении с 2005 годом, уменьшилось и количество больных. В 2006 г.  выявлено гематологических больных 23 головы, в том числе: г. Ханты-Мансийск – 1 гол., ЖСК «Реполовский» - 5 гол, ЖСК «Елизаровский» - 4 гол, КФХ «Богдашка» - 8 гол, (Ханты-Мансийский район), МУП «Чеускино» - 1 гол., (Нефтеюганский р-н), КФХ «Тархово»- 3 гол. (Нижневартовский р-н). При выявлении сомнительно реагирующих животных кратность и сроки повторных исследований выполнялись ветеринарными специалистами  на местах строго по инструкции.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214313" y="285750"/>
            <a:ext cx="8715375" cy="63706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630238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Целенаправленные и организованные действия ветеринарных врачей привели к увеличению количества исследуемых животных. Это способствовало своевременному выявлению РИД+ и больных из общего поголовья животных. В результате сократилось не только количество больных, но уменьшилось число инфицированных, сократилось распространение лейкоза на другие районы и хозяйства округа. </a:t>
            </a:r>
          </a:p>
          <a:p>
            <a:pPr indent="630238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2006 году в округе оздоровлены пункты: П/Х «Сайгатино» (Сургутский район); ООО «Меркурий», населенные пункты - Междуречье, Урай, Леуши, Мулымья (Кондинский район); п. Пионерский, Таежный (Советский район); п. Казым, Ванзеват (Белолоярский район); п. Березово, Демино, Игрим, КФХ Панкратова (Березовский район);  п. Шеркалы, Малый Атлым, Нарыкары, Большой Атлым (Октябрьский район); п. Чембакчино, Кедровый, Базьяны, Зенково, Ярки, Бобровка (Ханты-Мансийский район).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  <a:r>
              <a:rPr lang="ru-RU" sz="2400" b="1" u="sng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Показатели инфицированности животных в районах разные. (Таблица 2).</a:t>
            </a:r>
            <a:endParaRPr lang="ru-RU" sz="2400" b="1" u="sng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625" y="1500188"/>
          <a:ext cx="8358188" cy="5236083"/>
        </p:xfrm>
        <a:graphic>
          <a:graphicData uri="http://schemas.openxmlformats.org/drawingml/2006/table">
            <a:tbl>
              <a:tblPr/>
              <a:tblGrid>
                <a:gridCol w="2643188"/>
                <a:gridCol w="1643062"/>
                <a:gridCol w="1571625"/>
                <a:gridCol w="2500313"/>
              </a:tblGrid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Районы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Исследовано голов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РИД+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голов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% инфицированности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Ханты-Мансийский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2667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128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4,79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Кондинский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3265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0,09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Березовский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792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0,50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</a:rPr>
                        <a:t>Белоярский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477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Октябрьский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1762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Советский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1019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Нефтеюганский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1389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38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2,73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Нижневартовский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1286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Сургутский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1829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7,6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14486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363</a:t>
                      </a: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7618" marR="5761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428625" y="285750"/>
            <a:ext cx="8358188" cy="11699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ctr">
              <a:defRPr/>
            </a:pPr>
            <a:r>
              <a:rPr lang="ru-RU" sz="2800" b="1" u="sng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Инфицированность животных по районам  за 2006г.</a:t>
            </a:r>
            <a:r>
              <a:rPr lang="ru-RU" sz="1200" b="1">
                <a:latin typeface="Verdana" pitchFamily="34" charset="0"/>
                <a:cs typeface="Times New Roman" pitchFamily="18" charset="0"/>
              </a:rPr>
              <a:t>         </a:t>
            </a:r>
          </a:p>
          <a:p>
            <a:pPr indent="269875" algn="ctr">
              <a:defRPr/>
            </a:pPr>
            <a:endParaRPr lang="ru-RU" sz="1200" b="1">
              <a:latin typeface="Verdana" pitchFamily="34" charset="0"/>
              <a:cs typeface="Times New Roman" pitchFamily="18" charset="0"/>
            </a:endParaRPr>
          </a:p>
          <a:p>
            <a:pPr indent="269875" algn="ctr">
              <a:defRPr/>
            </a:pPr>
            <a:r>
              <a:rPr lang="ru-RU" sz="1200" b="1">
                <a:latin typeface="Verdana" pitchFamily="34" charset="0"/>
                <a:cs typeface="Times New Roman" pitchFamily="18" charset="0"/>
              </a:rPr>
              <a:t>Таблица 2</a:t>
            </a:r>
            <a:r>
              <a:rPr lang="ru-RU" sz="1200">
                <a:latin typeface="Verdana" pitchFamily="34" charset="0"/>
                <a:cs typeface="Times New Roman" pitchFamily="18" charset="0"/>
              </a:rPr>
              <a:t>.</a:t>
            </a:r>
            <a:endParaRPr lang="ru-RU" sz="900"/>
          </a:p>
          <a:p>
            <a:pPr indent="269875" algn="ctr" eaLnBrk="0" hangingPunct="0">
              <a:defRPr/>
            </a:pPr>
            <a:endParaRPr lang="ru-R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285750" y="214313"/>
            <a:ext cx="8572500" cy="63706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На первом этапе за 2006 год по инфекции ВЛКРС лидирует Сургутский  район-7,6%. В структуре Сургутского района регистрируются 4 сельхозпредприятия с большим скоплением животных. Максимальный уровень инфицированности зарегистрирован в МУП «Сытоминское», МУП «Мысовское», П/Х «На Калинке». В совокупности 3 хозяйства и определяют данную инфицированность по району. 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На втором месте Ханты-Мансийский район, инфицированность -4,79%, сюда также вошли хозяйства: ЖСК «Елизарово», ЖСК «Реполовский», КФХ «Богдашка», в  которых 99 голов РИД+ животных.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Нижневартовский район: инфицированность - 3,8%, хозяйства: КФХ «Блинов», КФХ «Тархово», г. Нижневартовск Ч/С. </a:t>
            </a:r>
          </a:p>
          <a:p>
            <a:pPr indent="571500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Нефтеюганский район, процент поражения - 2,73%, МУП «Чеускино», инфицированность коров составляет 30%. На данном этапе оздоровленными от ВЛКРС остаются - Белоярский, Октябрьский, Советский районы.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285750" y="428625"/>
            <a:ext cx="8572500" cy="56943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Нефтеюганском районе в 2006 году из 8 пунктов, где имелись вирусоносители, оздоровлены: КФХ «Фаретдинов», КФХ «Урожай», КФХ«Нико», КФХ «Надежда», г. Нефтеюганск, г. Пыть-Ях. </a:t>
            </a: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Результаты исследований животных фермерских хозяйств Нефтеюганского района показали, что в 2001 году в КФХ «Фаретдинов», КФХ «Урожай», КФХ «Нико», КФХ «Надежда» при 100 %  охвате поголовья серологическими исследованиями выявлено 14,3-32% животных вирусоносителей. В 2006 данные хозяйства оздоровлены путем изолированного выращивания ремонтных телок и пополнения основного стада здоровыми нетелями. </a:t>
            </a: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71500" y="142875"/>
            <a:ext cx="8001000" cy="60944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ctr">
              <a:defRPr/>
            </a:pPr>
            <a:r>
              <a:rPr lang="ru-RU" sz="3200" b="1">
                <a:solidFill>
                  <a:srgbClr val="0070C0"/>
                </a:solidFill>
                <a:latin typeface="Verdana" pitchFamily="34" charset="0"/>
                <a:cs typeface="Times New Roman" pitchFamily="18" charset="0"/>
              </a:rPr>
              <a:t>ВВЕДЕНИЕ</a:t>
            </a:r>
          </a:p>
          <a:p>
            <a:pPr indent="269875" algn="ctr">
              <a:defRPr/>
            </a:pPr>
            <a:endParaRPr lang="ru-RU" sz="2200"/>
          </a:p>
          <a:p>
            <a:pPr indent="269875" algn="just" eaLnBrk="0" hangingPunct="0">
              <a:defRPr/>
            </a:pPr>
            <a:r>
              <a:rPr lang="ru-RU" sz="24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Лейкоз крупного рогатого скота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– хроническая инфекционная болезнь, вызываемая РНК- содержащим  вирусом семейства 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Retroviridae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. Инфекционный процесс при лейкозе крупного рогатого скота характеризуется стадийностью. Различают три стадии развития инфекции: инкубационная, гематологическая, опухолевая. Источником возбудителя болезни являются животные, инфицированные вирусом лейкоза крупного рогатого скота (ВЛКРС)  на всех стадиях инфекционного процесса. </a:t>
            </a: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ВЛКРС  чувствителен к  температурным воздействиям и разрушается при повторных замораживаниях. В молоке при комнатной температуре вирус сохраняется до 18 дней. Прямой солнечный свет уничтожает вирус в течение 4 часов. Повторное замораживание и оттаивание разрушает вирус.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214313"/>
            <a:ext cx="9144000" cy="67405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just">
              <a:defRPr/>
            </a:pPr>
            <a:r>
              <a:rPr lang="ru-RU" sz="2400" b="1" u="sng">
                <a:solidFill>
                  <a:srgbClr val="1C26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Второй этап профилактических мероприятий  2007 - 2008 г.</a:t>
            </a:r>
            <a:endParaRPr lang="ru-RU" sz="2400" b="1" u="sng">
              <a:solidFill>
                <a:srgbClr val="1C26E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2007 году проведено серологических исследований РИД 14623 пробы, выявлено РИД+ положительных 313 результатов. Коров исследовано 7987 проб, из них 117 – положительных. Быки-производители: исследовано - 1487 проб, выявлено положительных 17 проб. Молодняка поступило 4224 пробы, из них 162 пробы положительные. Нетелей  исследовано 925 голов, в том числе положительных 17 проб. Исследовано гематологически 1079 проб, больных выявлено 5 голов. </a:t>
            </a: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 состоянию на 01.01.2008 года ветеринарной службой Ханты-Мансийского автономного округа – Югры зарегистрировано 4 неблагополучных пункта по лейкозу и 5 гематологических больных животных  (4 гол. - ЖСК «Реполовский» Ханты-Мансийского р-на, 1 – гол. МУП «Мысовское» Сургутского р-на) и 32 пункта, в которых вновь выявлено 313 голов инфицированных вирусом лейкоза крупного рогатого скота. Больные животные убиты, в пунктах проведена дезинфекция согласно действующей «Инструкции по проведению ветеринарной дезинфекции объектов животноводства».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142875" y="142875"/>
            <a:ext cx="8858250" cy="67405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2007 году проведено серологических исследований: по ИФА 1252 пробы, РИД 14405 проб, выявлено положительных 313 голов.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2007 году в округе ветеринарные специалисты по вопросу лейкоза работали в двух направлениях: проведение профилактических мероприятий и оздоровительных мероприятий.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Профилактические мероприятия по недопущению заноса лейкоза в хозяйства и личные подворья граждан проводились в Березовском, Кондинском, Советском, Белоярском, Октябрьском районах и в других пунктах, где поголовье КРС оздоровлено от  лейкоза.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Оздоровительные мероприятия проводились в Ханты-Мансийском, Сургутском, Нефтеюганском, Нижневартовском районах.  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Сургутском районе в 2007 г. оздоровлены: МУП «Сытоминское», КНГПСХ г. Когалым, КФХ «Подворье», КФХ «Попова», ИП Гасанова, КФХ «Росток», п. Угут. </a:t>
            </a: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Ханты-Мансийском районе оздоровлены пункты: КФХ «Богдашка», КФХ «Белкин», КФХ «Владимиров», п. Троица. 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285750" y="357188"/>
            <a:ext cx="8501063" cy="56324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Большая работа проведена в КФХ «Богдашка», где все РИД+ животные (в количестве 114 голов) подвергнуты убою, а в хозяйство были завезены племенные нетели, закупленные в Германии в количестве 131 головы. Серологические исследования, полученные по данному хозяйству, отрицательные.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Нефтеюганском районе оздоровлены пункты: КФХ «Колодеев», п. Сингопай.</a:t>
            </a:r>
          </a:p>
          <a:p>
            <a:pPr indent="571500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Показатель охвата поголовья животных серологическими методами исследования в округе остается на высоком уровне. Показатели инфицированности по районам отличаются в незначительной степени. В основном это составляют хозяйства с высокой концентрацией животных, содержащихся на территории отдельных хозяйств и районов.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88" y="1571625"/>
          <a:ext cx="8429625" cy="5257928"/>
        </p:xfrm>
        <a:graphic>
          <a:graphicData uri="http://schemas.openxmlformats.org/drawingml/2006/table">
            <a:tbl>
              <a:tblPr/>
              <a:tblGrid>
                <a:gridCol w="571500"/>
                <a:gridCol w="2500312"/>
                <a:gridCol w="2143125"/>
                <a:gridCol w="785813"/>
                <a:gridCol w="1714500"/>
                <a:gridCol w="714375"/>
              </a:tblGrid>
              <a:tr h="1000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п/п</a:t>
                      </a:r>
                    </a:p>
                  </a:txBody>
                  <a:tcPr marL="44174" marR="4417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Районы</a:t>
                      </a:r>
                    </a:p>
                  </a:txBody>
                  <a:tcPr marL="44174" marR="4417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Количество исследований РИД</a:t>
                      </a:r>
                    </a:p>
                  </a:txBody>
                  <a:tcPr marL="44174" marR="4417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РИД+</a:t>
                      </a:r>
                    </a:p>
                  </a:txBody>
                  <a:tcPr marL="44174" marR="4417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по гематологии</a:t>
                      </a:r>
                    </a:p>
                  </a:txBody>
                  <a:tcPr marL="44174" marR="4417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Гем+</a:t>
                      </a:r>
                    </a:p>
                  </a:txBody>
                  <a:tcPr marL="44174" marR="4417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Ханты-Мансийский 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2638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259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Кондинский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2722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Березовский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703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</a:rPr>
                        <a:t>Белоярский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461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Октябрьский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1768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Советский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1003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Нефтеюганский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1746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77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363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8.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Нижневартовский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1574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9.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Сургутский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1790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108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389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14405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313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1079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4174" marR="4417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357188" y="142875"/>
            <a:ext cx="8429625" cy="1323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ctr">
              <a:defRPr/>
            </a:pPr>
            <a:r>
              <a:rPr lang="ru-RU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Инфицированность крупного рогатого скота</a:t>
            </a:r>
            <a:endParaRPr lang="ru-RU" sz="28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269875" algn="ctr" eaLnBrk="0" hangingPunct="0">
              <a:defRPr/>
            </a:pPr>
            <a:r>
              <a:rPr lang="ru-RU" sz="28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по районам автономного округа на 01.01.2008 г. </a:t>
            </a:r>
            <a:r>
              <a:rPr lang="ru-RU" sz="12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     </a:t>
            </a:r>
          </a:p>
          <a:p>
            <a:pPr indent="269875" algn="ctr" eaLnBrk="0" hangingPunct="0">
              <a:defRPr/>
            </a:pPr>
            <a:endParaRPr lang="ru-RU" sz="1200" b="1">
              <a:latin typeface="Verdana" pitchFamily="34" charset="0"/>
              <a:cs typeface="Times New Roman" pitchFamily="18" charset="0"/>
            </a:endParaRPr>
          </a:p>
          <a:p>
            <a:pPr indent="269875" algn="ctr" eaLnBrk="0" hangingPunct="0">
              <a:defRPr/>
            </a:pPr>
            <a:r>
              <a:rPr lang="ru-RU" sz="1200" b="1">
                <a:latin typeface="Verdana" pitchFamily="34" charset="0"/>
                <a:cs typeface="Times New Roman" pitchFamily="18" charset="0"/>
              </a:rPr>
              <a:t> Таблица 3</a:t>
            </a:r>
            <a:endParaRPr lang="ru-R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500063" y="1214438"/>
            <a:ext cx="81438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Анализ работы по районам показал, что в хозяйствах, где руководители не уделяли должного внимания организационно - хозяйственным мероприятиям по профилактике и ликвидации лейкоза, результаты негативные и способствовали росту числа инфицированных, больных лейкозом животных:</a:t>
            </a:r>
          </a:p>
          <a:p>
            <a:pPr indent="571500" algn="just" eaLnBrk="0" hangingPunct="0">
              <a:defRPr/>
            </a:pP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К таким относятся: П/Х «На Калинке», КФХ «Опалев», КФХ «Блинов».</a:t>
            </a: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214313" y="142875"/>
            <a:ext cx="8786812" cy="61245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just">
              <a:defRPr/>
            </a:pPr>
            <a:r>
              <a:rPr lang="ru-RU" sz="32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Реализация 3 этапа</a:t>
            </a:r>
            <a:endParaRPr lang="ru-RU" sz="32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На 01.01.09.г. в округе регистрировалось 23 пункта, где были выявлены позитивные животные, на 01.01.10 в округе остался 1 условно неблагополучный пункт: МУП «Чеускино» и 7 пунктов, в которых выявлялись РИД+ животные. За 2009 год было оздоровлено 15 пунктов, что составляет  98%.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2009 г. серологическим методом исследовано на лейкоз 16504 головы, в том числе выявлено РИД+ 96 голов. Гематологическим методом на лейкоз исследовано 243 головы. Выявлено гематологических больных 11 голов.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Действуя согласно поставленным на 3 этапе (2009-2010 годы) задачам, в округе проводится следующая работа: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buFontTx/>
              <a:buChar char="•"/>
              <a:defRPr/>
            </a:pP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269875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Последовательное оздоровление хозяйств от лейкоза в зависимости от эпизоотической ситуации.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285750" y="285750"/>
            <a:ext cx="8572500" cy="56324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Получение по оздоровляемым хозяйствам двух отрицательных результатов с последующим объявлением их благополучия по лейкозу.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Серологический контроль над благополучием оздоровленных хозяйств.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Повышение квалификации ветеринарных специалистов по проведению оздоровительной работы от лейкоза крупного рогатого скота (семинары).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Выращивание в благополучных по лейкозу хозяйствах молодняка крупного рогатого скота, свободного от вируса лейкоза, для замены инфицированного поголовья.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buFontTx/>
              <a:buChar char="•"/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Полное оздоровление крупного рогатого скота от лейкоза в Ханты-Мансийском автономном округе – Югре в 20010 году согласно разработанной Системе противоэпизоотических мероприятий при лейкозе крупного рогатого скота на 2005-2010 гг.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625" y="785813"/>
          <a:ext cx="8572500" cy="5851530"/>
        </p:xfrm>
        <a:graphic>
          <a:graphicData uri="http://schemas.openxmlformats.org/drawingml/2006/table">
            <a:tbl>
              <a:tblPr/>
              <a:tblGrid>
                <a:gridCol w="1220788"/>
                <a:gridCol w="1846262"/>
                <a:gridCol w="1514475"/>
                <a:gridCol w="2143125"/>
                <a:gridCol w="1847850"/>
              </a:tblGrid>
              <a:tr h="7556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По ХМАО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в целом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по годам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Гематология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Исследования лейкоз РИД (на  наличие вирусоносителей).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2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голов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Выявлено больных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Исследовано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голов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Выявлено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РИД +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2001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4630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18584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1927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2002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5024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18382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1056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2003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1677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16718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1582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2004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2113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16812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1103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2005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1279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15372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648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2006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1327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14486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363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2007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1079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14405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313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2008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   379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15935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237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2009 год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   243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16504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96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2010год 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  244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19231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 Narrow" pitchFamily="34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47329" marR="4732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428625" y="214313"/>
            <a:ext cx="8572500" cy="4762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indent="269875" algn="ctr">
              <a:defRPr/>
            </a:pPr>
            <a:r>
              <a:rPr lang="ru-RU" sz="2800" b="1" u="sng" dirty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Сравнительные данные по лейкозу 2001-2010 г.г.</a:t>
            </a:r>
            <a:endParaRPr lang="ru-RU" sz="2800" dirty="0">
              <a:solidFill>
                <a:srgbClr val="FF0000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500063" y="357188"/>
            <a:ext cx="8215312" cy="526256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>
              <a:defRPr/>
            </a:pP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>
              <a:defRPr/>
            </a:pPr>
            <a:r>
              <a:rPr lang="ru-RU" sz="2800" b="1">
                <a:solidFill>
                  <a:srgbClr val="DCE6F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В результате анализа проводимых исследований выявляется динамика стабильного уменьшения РИД положительных животных. Из 1927 голов в 2001 году до 48 голов 2010 году.</a:t>
            </a:r>
          </a:p>
          <a:p>
            <a:pPr indent="571500" algn="just" eaLnBrk="0" hangingPunct="0">
              <a:defRPr/>
            </a:pPr>
            <a:endParaRPr lang="ru-RU" sz="2800" b="1">
              <a:solidFill>
                <a:srgbClr val="DCE6F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571500" algn="just" eaLnBrk="0" hangingPunct="0">
              <a:defRPr/>
            </a:pPr>
            <a:r>
              <a:rPr lang="ru-RU" sz="2800" b="1">
                <a:solidFill>
                  <a:srgbClr val="DCE6F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Уменьшилось число гематологических больных животных с 84 голов в 2001 году до 6 голов в 2010 году. Больные животные убиты, пункты переисследованы до двух отрицательных результатов.</a:t>
            </a:r>
            <a:r>
              <a:rPr lang="ru-RU" sz="2800" b="1">
                <a:solidFill>
                  <a:srgbClr val="DCE6F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500063" y="411163"/>
            <a:ext cx="8001000" cy="563245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9875" algn="ctr">
              <a:defRPr/>
            </a:pPr>
            <a:endParaRPr lang="ru-RU" sz="40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indent="269875" algn="ctr">
              <a:defRPr/>
            </a:pPr>
            <a:r>
              <a:rPr lang="ru-RU" sz="40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Выводы:</a:t>
            </a:r>
          </a:p>
          <a:p>
            <a:pPr indent="269875" algn="ctr">
              <a:defRPr/>
            </a:pPr>
            <a:endParaRPr lang="ru-RU" sz="40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269875" algn="just" eaLnBrk="0" hangingPunct="0">
              <a:defRPr/>
            </a:pP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Одна из главных задач, которую выполняет ветеринарная служба округа – это обеспечение населения качественными и безопасными продуктами питания в ветеринарно-санитарном отношении. Учитывая  эпизоотическую ситуацию по лейкозу крупного рогатого скота, ветеринарная служба округа принимает все необходимые меры для того, чтобы обеспечить поступление мяса, молока и молочных продуктов, безопасных в ветеринарном отношении, в сеть общественного питания и в розничную торговлю.</a:t>
            </a:r>
            <a:endParaRPr lang="ru-RU" sz="24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75" y="142875"/>
            <a:ext cx="8858250" cy="671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Для лейкоза характерна тесная связь между инфекционным и эпизоотическим процессами. Они возникают и развиваются при наличии источника инфекции, восприимчивых животных и факторов передачи. Исключение любого из этих звеньев прекращает развитие эпизоотического процесса, что является  важным звеном при проведении оздоровительных мероприятий.  </a:t>
            </a:r>
          </a:p>
          <a:p>
            <a:pPr indent="449263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	Заражение животных происходит при проникновении в организм лимфоцитов, содержащих вирус лейкоза. Факторами передачи вируса являются: кровь, молоко и другие материалы, содержащие лимфоидные клетки животных, зараженных вирусом лейкоза крупного рогатого скота. В фекалиях, моче, слюне реагирующих по РИД животных ВЛКРС не выявляется. Вирус обнаруживается в лимфоцитах молозива и молока инфицированных коров, передается  через доильные аппараты, особенно при маститах, при нарушении работы доильной аппаратуры (перепада вакуума, отклонения в частоте пульсации доильных аппаратов), при микротравмах кровеносных сосудов вымени. 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357188" y="285750"/>
            <a:ext cx="8286750" cy="6002338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За период реализации «Системы профилактики и борьбы с лейкозом крупного рогатого скота в сельхозпредприятиях Ханты-Мансийского автономного округа – Югры  за 2005-2010гг» ветеринарной службой Ханты-Мансийского автономного округа – Югры были оздоровлены Советский, Белоярский, Кондинский, Березовский, Октябрьский, Ханты-Мансийский, Сургутский, Нефтеюганский, Нижневартовский районы, личные подворья граждан. В начале 2005 года в Ханты-Мансийском автономном округе – Югре имелось 156 пунктов, где проводились исследования крупного рогатого скота на лейкоз. В 109 пунктах у крупного рогатого скота был выявлен ВЛКРС, в 2008 году выявлены носители в 32 пунктах, на 31.12. 2009 года имелось 8 пунктов, где были выявлены РИД+ животные и гематологически больные. На 2010 в округе остался 1 неблагополучный пункт по ВЛКРС. За  первое полугодие 2011год округ полностью оздоровлен от ВЛКРС.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142875" y="0"/>
            <a:ext cx="8858250" cy="685800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3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Необходимо отметить, что залогом успеха в ликвидации инфекции ВЛКРС в хозяйствах округа  послужили:  финансовая помощь Правительства округа, четкое понимание руководителями и специалистами хозяйств округа важности и необходимости создания здорового стада. Комплексный подход  по взаимодействию ветеринарной и производственной служб, отделов Государственного ветеринарного надзора Ветеринарной службы, достоверная диагностика, строгий контроль со стороны филиалов  за своевременностью проведения оздоровительных мероприятий.</a:t>
            </a:r>
            <a:endParaRPr lang="ru-RU" sz="23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571500" algn="just" eaLnBrk="0" hangingPunct="0">
              <a:defRPr/>
            </a:pPr>
            <a:r>
              <a:rPr lang="ru-RU" sz="23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«Система противоэпизоотических мероприятий при лейкозе  крупного рогатого скота в Ханты-Мансийском автономном округе – Югре на 2005-2010 гг.», разработанная по результатам диагностических исследований БУ ХМАО-Югры «Ветеринарная лаборатория», филиала «Сургутская межрайонная ветеринарная лаборатория», а также на базе ГНУ Института экспериментальной ветеринарии Сибири и Дальнего Востока  Россельхозакадемии с учетом климатических и территориальных особенностей Ханты-Мансийского автономного округа – Югры при реализации показала свою эффективность и рациональность. </a:t>
            </a:r>
            <a:endParaRPr lang="ru-RU" sz="23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214313" y="214313"/>
            <a:ext cx="8786812" cy="6370637"/>
          </a:xfrm>
          <a:prstGeom prst="rect">
            <a:avLst/>
          </a:prstGeom>
          <a:blipFill>
            <a:blip r:embed="rId2">
              <a:lum bright="-40000"/>
            </a:blip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71500" algn="just">
              <a:defRPr/>
            </a:pP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Контроль реализации мероприятий, регламентированных программой, осуществляла Ветеринарная служба Ханты-Мансийского автономного округа – Югры. Исполнители и соисполнители системы: Ветеринарная служба Ханты-Мансийского автономного округа – Югры, ВИЭВ, ГНУ ИЭВСиДВ, БУ ХМАО-Югры «Ветеринарная лаборатория» и филиал «Сургутская межрайонная ветеринарная лаборатория», БУ ХМАО-Югры «Ветеринарный центр», филиалы, органы местного самоуправления, руководители и специалисты ветеринарно-зотехнических служб сельскохозяйственных предприятий автономного округа.</a:t>
            </a:r>
          </a:p>
          <a:p>
            <a:pPr indent="571500" algn="just" eaLnBrk="0" hangingPunct="0">
              <a:defRPr/>
            </a:pP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Times New Roman" pitchFamily="18" charset="0"/>
              </a:rPr>
              <a:t>В дальнейшем Ветеринарная служба Ханты-Мансийского автономного округа - Югры продолжит сотрудничество с Институтом экспериментальной ветеринарии Сибири и Дальнего Востока Российской академии сельскохозяйственных наук г. Новосибирск и ВИЭВ г.Москва,  по обеспечению благополучия округа от лейкоза крупного рогатого скота и других инфекционных заболеваний.</a:t>
            </a:r>
            <a:r>
              <a:rPr lang="ru-RU" sz="24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2875" y="142875"/>
            <a:ext cx="8858250" cy="65722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9600" b="1" dirty="0">
              <a:solidFill>
                <a:srgbClr val="0070C0"/>
              </a:solidFill>
              <a:latin typeface="Georgia" pitchFamily="18" charset="0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9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СПАСИБО </a:t>
            </a:r>
            <a:br>
              <a:rPr lang="ru-RU" sz="9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</a:br>
            <a:r>
              <a:rPr lang="ru-RU" sz="9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ЗА </a:t>
            </a:r>
            <a:br>
              <a:rPr lang="ru-RU" sz="9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</a:br>
            <a:r>
              <a:rPr lang="ru-RU" sz="9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ВНИМАНИЕ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313" y="142875"/>
            <a:ext cx="8643937" cy="61245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Передача вируса происходит двумя путями: </a:t>
            </a:r>
            <a:r>
              <a:rPr lang="ru-RU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пренатальный</a:t>
            </a: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 (внутриутробный) - от матери к плоду; </a:t>
            </a:r>
            <a:r>
              <a:rPr lang="ru-RU" sz="2800" b="1" u="sng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постнатальный</a:t>
            </a: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 – от животного животному. Инфицированность новорожденных телят вирусом лейкоза в производственных условиях составляет 8-9%, данный путь заражения не является основным. Имеется несколько критических возрастных периодов, когда животные наиболее подвержены риску заражения вирусом лейкоза от инфицированных особей: </a:t>
            </a:r>
          </a:p>
          <a:p>
            <a:pPr indent="449263" algn="just">
              <a:defRPr/>
            </a:pPr>
            <a:endParaRPr lang="ru-RU" sz="28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1. Внутриутробный.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2. От рождения до 6 месяцев.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3. Период осеменения (18-24мес.).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4. Период первой лактации (30-36мес).</a:t>
            </a: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42875" y="142875"/>
            <a:ext cx="8858250" cy="671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Установлено, что периоды повышенного риска инфицирования тесно связаны с качеством ветеринарных обработок животных. Наиболее частое перезаражение коров ВЛКРС происходит через молочную железу (выменный путь) при доении общим доильным аппаратом здоровых и инфицированных ВЛКРС коров. Риск заражения здоровых коров существует ежедневно (Р.С. Москалик).</a:t>
            </a:r>
            <a:endParaRPr lang="ru-RU" sz="2400" b="1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  <a:p>
            <a:pPr indent="449263" algn="just" eaLnBrk="0" hangingPunct="0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В зависимости от характера распространения опухолевых клеток лейкоз подразделяют на две группы: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</a:rPr>
              <a:t>системные и опухолевые.</a:t>
            </a:r>
          </a:p>
          <a:p>
            <a:pPr indent="449263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  <a:cs typeface="Times New Roman" pitchFamily="18" charset="0"/>
              </a:rPr>
              <a:t>	Первая поражает кроветворные и лимфоидные ткани с вовлечением в процесс костного мозга, селезенки, лимфатических узлов и включает лимфоидный, миелоидный лейкозы и злокачественный гистиоцитоз.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 </a:t>
            </a:r>
          </a:p>
          <a:p>
            <a:pPr indent="449263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	Ко второй группе относится лимфосаркома, плазмоцитома, ретикулосаркома и лимфогранулематоз.</a:t>
            </a:r>
          </a:p>
          <a:p>
            <a:pPr indent="449263" algn="just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rPr>
              <a:t>Исследования на лейкоз проводят серологическим, гематологическим, патоморфологическим и гистологическим методами.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14313"/>
            <a:ext cx="8572500" cy="63706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	</a:t>
            </a:r>
            <a:r>
              <a:rPr lang="ru-RU" sz="24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Основу диагностики лейкоза крупного рогатого скота в Ханты-Мансийском автономном округе – Югре составляет серологический метод исследования - реакция </a:t>
            </a:r>
            <a:r>
              <a:rPr lang="ru-RU" sz="2400" b="1" u="sng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иммунодиффузии</a:t>
            </a:r>
            <a:r>
              <a:rPr lang="ru-RU" sz="24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(РИД).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Всех положительно реагирующих  РИД животных (инфицированных ВЛКРС) исследуют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гематологически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 </a:t>
            </a: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Серологический метод исследования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основан на выявлении при помощи РИД в сыворотке крови животных специфических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преципитирующих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антител к ВЛКРС. Пробы крови для исследования берут не ранее, чем через 15 суток после введения животным вакцин, аллергенов, за 30 суток до отела и столько же после отела. Специфические антитела появляются в крови через 1-3 месяца после заражения вирусом лейкоза и  находятся в организме животного пожизненно.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Серологическому исследованию подлежат животные с 6 месяцев и старше. Кровь берут в одноразовые пробирки, выдерживают 1-2 часа в теплом месте, (не выше 40</a:t>
            </a:r>
            <a:r>
              <a:rPr lang="ru-RU" sz="24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0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С), затем выдерживают в течение 20-24-ч при температуре +4+10</a:t>
            </a:r>
            <a:r>
              <a:rPr lang="ru-RU" sz="24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0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С, полученную сыворотку маркируют.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3076</TotalTime>
  <Words>5703</Words>
  <PresentationFormat>Экран (4:3)</PresentationFormat>
  <Paragraphs>505</Paragraphs>
  <Slides>63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72" baseType="lpstr">
      <vt:lpstr>Arial</vt:lpstr>
      <vt:lpstr>Calibri</vt:lpstr>
      <vt:lpstr>Bookman Old Style</vt:lpstr>
      <vt:lpstr>Segoe UI</vt:lpstr>
      <vt:lpstr>Arial Narrow</vt:lpstr>
      <vt:lpstr>Times New Roman</vt:lpstr>
      <vt:lpstr>Verdana</vt:lpstr>
      <vt:lpstr>Georgia</vt:lpstr>
      <vt:lpstr>Тема Office</vt:lpstr>
      <vt:lpstr>ВЕТЕРИНАРНАЯ СЛУЖБА  ХАНТЫ – МАНСИЙСКОГО АВТОНОМНОГО  ОКРУГА - ЮГРЫ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ВЕТЕРИНАРНАЯ СЛУЖБА ХАНТЫ – МАНСИЙСКОГО АВТОНОМНОГО ОКРУГА - ЮГРЫ</dc:title>
  <dc:creator>Нижерицкий Никита Григорьевич</dc:creator>
  <cp:lastModifiedBy>Нижерицкий Никита Григорьевич</cp:lastModifiedBy>
  <cp:revision>275</cp:revision>
  <dcterms:modified xsi:type="dcterms:W3CDTF">2017-02-01T12:01:31Z</dcterms:modified>
</cp:coreProperties>
</file>